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732" r:id="rId7"/>
    <p:sldMasterId id="2147483744" r:id="rId8"/>
  </p:sldMasterIdLst>
  <p:notesMasterIdLst>
    <p:notesMasterId r:id="rId47"/>
  </p:notesMasterIdLst>
  <p:sldIdLst>
    <p:sldId id="271" r:id="rId9"/>
    <p:sldId id="339" r:id="rId10"/>
    <p:sldId id="298" r:id="rId11"/>
    <p:sldId id="340" r:id="rId12"/>
    <p:sldId id="303" r:id="rId13"/>
    <p:sldId id="341" r:id="rId14"/>
    <p:sldId id="335" r:id="rId15"/>
    <p:sldId id="336" r:id="rId16"/>
    <p:sldId id="337" r:id="rId17"/>
    <p:sldId id="305" r:id="rId18"/>
    <p:sldId id="300" r:id="rId19"/>
    <p:sldId id="306" r:id="rId20"/>
    <p:sldId id="309" r:id="rId21"/>
    <p:sldId id="312" r:id="rId22"/>
    <p:sldId id="315" r:id="rId23"/>
    <p:sldId id="256" r:id="rId24"/>
    <p:sldId id="258" r:id="rId25"/>
    <p:sldId id="263" r:id="rId26"/>
    <p:sldId id="264" r:id="rId27"/>
    <p:sldId id="342" r:id="rId28"/>
    <p:sldId id="319" r:id="rId29"/>
    <p:sldId id="334" r:id="rId30"/>
    <p:sldId id="320" r:id="rId31"/>
    <p:sldId id="321" r:id="rId32"/>
    <p:sldId id="343" r:id="rId33"/>
    <p:sldId id="323" r:id="rId34"/>
    <p:sldId id="344" r:id="rId35"/>
    <p:sldId id="345" r:id="rId36"/>
    <p:sldId id="326" r:id="rId37"/>
    <p:sldId id="346" r:id="rId38"/>
    <p:sldId id="327" r:id="rId39"/>
    <p:sldId id="347" r:id="rId40"/>
    <p:sldId id="348" r:id="rId41"/>
    <p:sldId id="349" r:id="rId42"/>
    <p:sldId id="350" r:id="rId43"/>
    <p:sldId id="351" r:id="rId44"/>
    <p:sldId id="352" r:id="rId45"/>
    <p:sldId id="338" r:id="rId4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0" autoAdjust="0"/>
    <p:restoredTop sz="96226" autoAdjust="0"/>
  </p:normalViewPr>
  <p:slideViewPr>
    <p:cSldViewPr>
      <p:cViewPr varScale="1">
        <p:scale>
          <a:sx n="37" d="100"/>
          <a:sy n="37" d="100"/>
        </p:scale>
        <p:origin x="50" y="60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21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" d="10"/>
        <a:sy n="7" d="10"/>
      </p:scale>
      <p:origin x="0" y="-96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055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82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3852" y="8684826"/>
            <a:ext cx="2972547" cy="45771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29994D2-663C-40C9-A9CB-112C6D43EC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78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3852" y="8684826"/>
            <a:ext cx="2972547" cy="45771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FC7D03-E486-473B-922C-9D4FEAA712E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4423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5719" y="685838"/>
            <a:ext cx="5006564" cy="3429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7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5719" y="685838"/>
            <a:ext cx="5006564" cy="3429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463"/>
              </a:spcBef>
            </a:pPr>
            <a:endParaRPr lang="en-US" sz="14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353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/>
            <a:endParaRPr lang="en-US" sz="22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5719" y="685838"/>
            <a:ext cx="5006564" cy="3429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206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1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5719" y="685838"/>
            <a:ext cx="5006564" cy="3429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lnSpc>
                <a:spcPct val="90000"/>
              </a:lnSpc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528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5719" y="685838"/>
            <a:ext cx="5006564" cy="34291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2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8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2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8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709613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9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5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68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4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endParaRPr lang="en-US" sz="16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98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325">
              <a:spcBef>
                <a:spcPts val="588"/>
              </a:spcBef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This is a distinction made by audio recording engineers, but not generally made by the audio signal processing community.</a:t>
            </a:r>
          </a:p>
        </p:txBody>
      </p:sp>
    </p:spTree>
    <p:extLst>
      <p:ext uri="{BB962C8B-B14F-4D97-AF65-F5344CB8AC3E}">
        <p14:creationId xmlns:p14="http://schemas.microsoft.com/office/powerpoint/2010/main" val="38486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0"/>
            <a:ext cx="3209925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" y="50800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9625" y="50800"/>
            <a:ext cx="3203575" cy="866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" y="50800"/>
            <a:ext cx="9458325" cy="8661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8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8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9625" y="50800"/>
            <a:ext cx="3203575" cy="866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" y="50800"/>
            <a:ext cx="9458325" cy="8661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0"/>
            <a:ext cx="3209925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" y="50800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0"/>
            <a:ext cx="3209925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" y="50800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650230" indent="0" algn="ctr">
              <a:buNone/>
              <a:defRPr/>
            </a:lvl2pPr>
            <a:lvl3pPr marL="1300460" indent="0" algn="ctr">
              <a:buNone/>
              <a:defRPr/>
            </a:lvl3pPr>
            <a:lvl4pPr marL="1950690" indent="0" algn="ctr">
              <a:buNone/>
              <a:defRPr/>
            </a:lvl4pPr>
            <a:lvl5pPr marL="2600919" indent="0" algn="ctr">
              <a:buNone/>
              <a:defRPr/>
            </a:lvl5pPr>
            <a:lvl6pPr marL="3251149" indent="0" algn="ctr">
              <a:buNone/>
              <a:defRPr/>
            </a:lvl6pPr>
            <a:lvl7pPr marL="3901379" indent="0" algn="ctr">
              <a:buNone/>
              <a:defRPr/>
            </a:lvl7pPr>
            <a:lvl8pPr marL="4551609" indent="0" algn="ctr">
              <a:buNone/>
              <a:defRPr/>
            </a:lvl8pPr>
            <a:lvl9pPr marL="520183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130" y="1600765"/>
            <a:ext cx="6138897" cy="788416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4" y="1600765"/>
            <a:ext cx="6138898" cy="788416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0"/>
            <a:ext cx="3251200" cy="94849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536853" cy="94849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954EC-F7C0-45BE-88AB-BB9D6CE1ADC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FC295-039A-4ABD-B5F7-98B31CBC19B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A91A8-4EEB-48FA-ACEE-CA1944EA0A0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638A7-8B47-4C40-A6C5-560D1475533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ACFE0-4A5A-4482-A386-0B4D222EEF4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E71E2-17E9-4572-B238-6482689AA2E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166B-F5A5-453A-BAAD-9705210A02A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56CDB-967E-417F-A8A4-41C793758BB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04EEE-E06D-469C-9247-4C202EEE67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2AEE7-7DE9-43A6-8E5B-4C22871B1DC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6AF33-3803-49D4-9EE3-BD86833071C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D737A-095D-4824-992E-2D640EAC4B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342F0-013D-487F-A832-1EB9D1435A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5AB22-D1DB-4839-812A-565CB8D33BC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D12C0-C0A6-47D4-8F3E-7362BB0D2E7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90C2E-6FCF-4F25-AF57-106C5A1F0C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03F1A-BFD3-4E25-9D9C-68E443A4614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8ED3A-E22C-4964-B17D-DC697D965DB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575F9-2AA2-42BB-BA3A-073184143CF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DE00B-5388-48C3-81EE-74E64DBE00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BBD97-1F18-4EA5-8C55-6B0B325E5A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767B9-4963-4D81-93C3-24329C59CF3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81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" y="50800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5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200" indent="-381000" algn="l" rtl="0" fontAlgn="base">
        <a:spcBef>
          <a:spcPts val="600"/>
        </a:spcBef>
        <a:spcAft>
          <a:spcPct val="0"/>
        </a:spcAft>
        <a:buSzPct val="150000"/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1092200" indent="-381000" algn="l" rtl="0" fontAlgn="base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473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9177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362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8194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66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38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910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" y="50800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 cstate="print"/>
          <a:srcRect l="1332" t="21333" r="665" b="23332"/>
          <a:stretch>
            <a:fillRect/>
          </a:stretch>
        </p:blipFill>
        <p:spPr bwMode="auto">
          <a:xfrm>
            <a:off x="10515600" y="9064625"/>
            <a:ext cx="2438400" cy="68897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099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5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635000" indent="-381000" algn="l" rtl="0" fontAlgn="base">
        <a:spcBef>
          <a:spcPts val="1200"/>
        </a:spcBef>
        <a:spcAft>
          <a:spcPct val="0"/>
        </a:spcAft>
        <a:buSzPct val="150000"/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1143000" indent="-3810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5240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9685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4130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8702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3274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846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2418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" y="50800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5122" name="Line 2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5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635000" indent="-381000" algn="l" rtl="0" fontAlgn="base">
        <a:spcBef>
          <a:spcPts val="1200"/>
        </a:spcBef>
        <a:spcAft>
          <a:spcPct val="0"/>
        </a:spcAft>
        <a:buSzPct val="150000"/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1143000" indent="-3810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5240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9685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4130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8702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3274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846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241800" indent="-317500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" y="50800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3" cstate="print"/>
          <a:srcRect l="1332" t="21333" r="665" b="23332"/>
          <a:stretch>
            <a:fillRect/>
          </a:stretch>
        </p:blipFill>
        <p:spPr bwMode="auto">
          <a:xfrm>
            <a:off x="10515600" y="9064625"/>
            <a:ext cx="2438400" cy="68897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148" name="Line 4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5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200" indent="-381000" algn="l" rtl="0" fontAlgn="base">
        <a:spcBef>
          <a:spcPts val="600"/>
        </a:spcBef>
        <a:spcAft>
          <a:spcPct val="0"/>
        </a:spcAft>
        <a:buSzPct val="150000"/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1092200" indent="-381000" algn="l" rtl="0" fontAlgn="base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473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9177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362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8194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66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38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910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" y="50800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5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200" indent="-381000" algn="l" rtl="0" fontAlgn="base">
        <a:spcBef>
          <a:spcPts val="600"/>
        </a:spcBef>
        <a:spcAft>
          <a:spcPct val="0"/>
        </a:spcAft>
        <a:buSzPct val="150000"/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1092200" indent="-381000" algn="l" rtl="0" fontAlgn="base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473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9177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3622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8194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66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38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91000" indent="-317500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3004800" cy="108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130" y="1600765"/>
            <a:ext cx="12494542" cy="788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1088249"/>
            <a:ext cx="13004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pPr algn="l">
              <a:defRPr/>
            </a:pPr>
            <a:endParaRPr lang="en-GB" sz="1800"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5pPr>
      <a:lvl6pPr marL="65023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6pPr>
      <a:lvl7pPr marL="130046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7pPr>
      <a:lvl8pPr marL="1950690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8pPr>
      <a:lvl9pPr marL="2600919" algn="ctr" rtl="0" fontAlgn="base">
        <a:spcBef>
          <a:spcPct val="0"/>
        </a:spcBef>
        <a:spcAft>
          <a:spcPct val="0"/>
        </a:spcAft>
        <a:defRPr sz="6300">
          <a:solidFill>
            <a:schemeClr val="tx2"/>
          </a:solidFill>
          <a:latin typeface="Arial" charset="0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46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4000">
          <a:solidFill>
            <a:schemeClr val="tx1"/>
          </a:solidFill>
          <a:latin typeface="+mn-lt"/>
        </a:defRPr>
      </a:lvl2pPr>
      <a:lvl3pPr marL="1625575" indent="-32511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400">
          <a:solidFill>
            <a:schemeClr val="tx1"/>
          </a:solidFill>
          <a:latin typeface="+mn-lt"/>
        </a:defRPr>
      </a:lvl3pPr>
      <a:lvl4pPr marL="2275804" indent="-32511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926034" indent="-325115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357626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422649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487672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5526954" indent="-325115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240" y="2275841"/>
            <a:ext cx="11704320" cy="64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6B9191-CDF2-4725-9B00-C34250477DFB}" type="datetimeFigureOut">
              <a:rPr lang="en-US">
                <a:solidFill>
                  <a:prstClr val="black">
                    <a:tint val="75000"/>
                  </a:prstClr>
                </a:solidFill>
                <a:ea typeface="+mn-ea"/>
              </a:rPr>
              <a:pPr>
                <a:defRPr/>
              </a:pPr>
              <a:t>6/23/2023</a:t>
            </a:fld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2497E8-20B6-4374-BF15-DD03A55A837B}" type="slidenum">
              <a:rPr lang="en-US">
                <a:solidFill>
                  <a:prstClr val="black">
                    <a:tint val="75000"/>
                  </a:prstClr>
                </a:solidFill>
                <a:ea typeface="+mn-ea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5pPr>
      <a:lvl6pPr marL="65023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6pPr>
      <a:lvl7pPr marL="130046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7pPr>
      <a:lvl8pPr marL="1950690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8pPr>
      <a:lvl9pPr marL="2600919" algn="ctr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pitchFamily="34" charset="0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7/7a/NoteNamesFrequenciesAndMidiNumbers.sv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381000"/>
            <a:ext cx="10464800" cy="3302000"/>
          </a:xfrm>
          <a:ln/>
        </p:spPr>
        <p:txBody>
          <a:bodyPr/>
          <a:lstStyle/>
          <a:p>
            <a:r>
              <a:rPr lang="en-US" dirty="0"/>
              <a:t>Mixing Consoles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5500" dirty="0"/>
              <a:t>About our simple console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" y="1204392"/>
            <a:ext cx="12814300" cy="8473008"/>
          </a:xfrm>
        </p:spPr>
        <p:txBody>
          <a:bodyPr/>
          <a:lstStyle/>
          <a:p>
            <a:pPr rtl="0" fontAlgn="base"/>
            <a:r>
              <a:rPr lang="en-GB" dirty="0"/>
              <a:t>E</a:t>
            </a:r>
            <a:r>
              <a:rPr lang="en-US" sz="4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ach channel has its own controls; fader, pan pot, cut (mute) switch…</a:t>
            </a:r>
          </a:p>
          <a:p>
            <a:pPr lvl="1"/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Line gain: boost or attenuate level before signal enters channel path</a:t>
            </a:r>
            <a:endParaRPr lang="en-US" dirty="0"/>
          </a:p>
          <a:p>
            <a:pPr lvl="1"/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Phase invert: flips sign (polarity) of signal</a:t>
            </a:r>
            <a:endParaRPr lang="en-US" dirty="0"/>
          </a:p>
          <a:p>
            <a:pPr lvl="1"/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Clip indicators: show when signal exceeds a threshold (</a:t>
            </a:r>
            <a:r>
              <a:rPr lang="en-US" sz="36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Arial" charset="0"/>
              </a:rPr>
              <a:t>red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Busses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30300"/>
            <a:ext cx="13004800" cy="8547100"/>
          </a:xfrm>
          <a:ln/>
        </p:spPr>
        <p:txBody>
          <a:bodyPr/>
          <a:lstStyle/>
          <a:p>
            <a:pPr marL="635000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Buss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</a:rPr>
              <a:t>bus</a:t>
            </a:r>
            <a:endParaRPr lang="en-US" dirty="0"/>
          </a:p>
          <a:p>
            <a:pPr marL="1143000" lvl="1">
              <a:spcAft>
                <a:spcPts val="600"/>
              </a:spcAft>
            </a:pPr>
            <a:r>
              <a:rPr lang="en-US" dirty="0"/>
              <a:t>common signal path to which many signals can be mixed</a:t>
            </a:r>
          </a:p>
          <a:p>
            <a:pPr marL="1143000" lvl="1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Summing amplifier</a:t>
            </a:r>
            <a:r>
              <a:rPr lang="en-US" dirty="0"/>
              <a:t> used to combine multiple sources</a:t>
            </a:r>
          </a:p>
          <a:p>
            <a:pPr marL="635000">
              <a:spcAft>
                <a:spcPts val="600"/>
              </a:spcAft>
            </a:pPr>
            <a:r>
              <a:rPr lang="en-US" dirty="0"/>
              <a:t>On typical large console: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Mix buss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Group busses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Auxiliary busses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Solo buss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5500"/>
              <a:t>On-board processors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8900" y="1041400"/>
            <a:ext cx="12814300" cy="5219700"/>
          </a:xfrm>
          <a:ln/>
        </p:spPr>
        <p:txBody>
          <a:bodyPr/>
          <a:lstStyle/>
          <a:p>
            <a:pPr marL="635000"/>
            <a:r>
              <a:rPr lang="en-US"/>
              <a:t>Most consoles offer some on-board processing for each channel</a:t>
            </a:r>
          </a:p>
          <a:p>
            <a:pPr marL="1143000" lvl="1"/>
            <a:r>
              <a:rPr lang="en-US"/>
              <a:t>Basic tone controls </a:t>
            </a:r>
          </a:p>
          <a:p>
            <a:pPr marL="1143000" lvl="1"/>
            <a:r>
              <a:rPr lang="en-US"/>
              <a:t>Filter section </a:t>
            </a:r>
          </a:p>
          <a:p>
            <a:pPr marL="1143000" lvl="1"/>
            <a:r>
              <a:rPr lang="en-US"/>
              <a:t>Dynamics section</a:t>
            </a:r>
          </a:p>
          <a:p>
            <a:pPr marL="635000"/>
            <a:r>
              <a:rPr lang="en-US"/>
              <a:t>For example:</a:t>
            </a:r>
          </a:p>
          <a:p>
            <a:pPr marL="1143000" lvl="1"/>
            <a:r>
              <a:rPr lang="en-US"/>
              <a:t>Processors in signal path between phase and cut stages</a:t>
            </a:r>
          </a:p>
          <a:p>
            <a:pPr marL="1524000" lvl="2"/>
            <a:r>
              <a:rPr lang="en-US"/>
              <a:t>High pass filter, equaliser, basic compressor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5500" dirty="0"/>
              <a:t>Insert points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309712" y="1492424"/>
            <a:ext cx="2232248" cy="223224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  <a:sym typeface="Arial" charset="0"/>
              </a:rPr>
              <a:t>Signal flow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348469" y="1080646"/>
            <a:ext cx="8186379" cy="5596354"/>
            <a:chOff x="424221" y="1219200"/>
            <a:chExt cx="8186379" cy="5596354"/>
          </a:xfrm>
        </p:grpSpPr>
        <p:sp>
          <p:nvSpPr>
            <p:cNvPr id="62" name="TextBox 6"/>
            <p:cNvSpPr txBox="1">
              <a:spLocks noChangeArrowheads="1"/>
            </p:cNvSpPr>
            <p:nvPr/>
          </p:nvSpPr>
          <p:spPr bwMode="auto">
            <a:xfrm>
              <a:off x="7586220" y="2819400"/>
              <a:ext cx="71526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Insert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return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3" name="TextBox 9"/>
            <p:cNvSpPr txBox="1">
              <a:spLocks noChangeArrowheads="1"/>
            </p:cNvSpPr>
            <p:nvPr/>
          </p:nvSpPr>
          <p:spPr bwMode="auto">
            <a:xfrm>
              <a:off x="6603414" y="6477000"/>
              <a:ext cx="9092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engaged</a:t>
              </a:r>
              <a:endParaRPr kumimoji="0" lang="en-US" sz="16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64" name="Straight Connector 63"/>
            <p:cNvCxnSpPr>
              <a:endCxn id="70" idx="2"/>
            </p:cNvCxnSpPr>
            <p:nvPr/>
          </p:nvCxnSpPr>
          <p:spPr>
            <a:xfrm>
              <a:off x="4953000" y="4962525"/>
              <a:ext cx="1617663" cy="111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grpSp>
          <p:nvGrpSpPr>
            <p:cNvPr id="65" name="Group 13"/>
            <p:cNvGrpSpPr>
              <a:grpSpLocks noChangeAspect="1"/>
            </p:cNvGrpSpPr>
            <p:nvPr/>
          </p:nvGrpSpPr>
          <p:grpSpPr bwMode="auto">
            <a:xfrm>
              <a:off x="5656263" y="2706688"/>
              <a:ext cx="795337" cy="796925"/>
              <a:chOff x="1219200" y="1524000"/>
              <a:chExt cx="777240" cy="777600"/>
            </a:xfrm>
          </p:grpSpPr>
          <p:sp>
            <p:nvSpPr>
              <p:cNvPr id="111" name="Hexagon 110"/>
              <p:cNvSpPr/>
              <p:nvPr/>
            </p:nvSpPr>
            <p:spPr>
              <a:xfrm>
                <a:off x="1219200" y="1524000"/>
                <a:ext cx="777240" cy="777600"/>
              </a:xfrm>
              <a:prstGeom prst="hexagon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340208" y="1661861"/>
                <a:ext cx="519711" cy="51736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16"/>
            <p:cNvGrpSpPr>
              <a:grpSpLocks noChangeAspect="1"/>
            </p:cNvGrpSpPr>
            <p:nvPr/>
          </p:nvGrpSpPr>
          <p:grpSpPr bwMode="auto">
            <a:xfrm>
              <a:off x="6654800" y="2714625"/>
              <a:ext cx="796925" cy="796925"/>
              <a:chOff x="1219200" y="1524000"/>
              <a:chExt cx="777240" cy="777600"/>
            </a:xfrm>
          </p:grpSpPr>
          <p:sp>
            <p:nvSpPr>
              <p:cNvPr id="109" name="Hexagon 108"/>
              <p:cNvSpPr/>
              <p:nvPr/>
            </p:nvSpPr>
            <p:spPr>
              <a:xfrm>
                <a:off x="1219200" y="1524000"/>
                <a:ext cx="777240" cy="777600"/>
              </a:xfrm>
              <a:prstGeom prst="hexagon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341515" y="1661862"/>
                <a:ext cx="517128" cy="51736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6694223" y="6172200"/>
              <a:ext cx="678392" cy="33855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1750">
              <a:solidFill>
                <a:srgbClr val="4F81BD">
                  <a:shade val="50000"/>
                </a:srgb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Insert</a:t>
              </a:r>
              <a:endPara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8" name="Arc 67"/>
            <p:cNvSpPr/>
            <p:nvPr/>
          </p:nvSpPr>
          <p:spPr>
            <a:xfrm rot="5400000">
              <a:off x="4144963" y="3048000"/>
              <a:ext cx="2971800" cy="838200"/>
            </a:xfrm>
            <a:prstGeom prst="arc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7069138" y="3505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6570663" y="4916488"/>
              <a:ext cx="115887" cy="1143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7399338" y="4916488"/>
              <a:ext cx="115887" cy="1143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7046913" y="5029200"/>
              <a:ext cx="0" cy="1060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none" w="lg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flipH="1">
              <a:off x="7067550" y="4114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sp>
          <p:nvSpPr>
            <p:cNvPr id="74" name="TextBox 30"/>
            <p:cNvSpPr txBox="1">
              <a:spLocks noChangeArrowheads="1"/>
            </p:cNvSpPr>
            <p:nvPr/>
          </p:nvSpPr>
          <p:spPr bwMode="auto">
            <a:xfrm>
              <a:off x="4881921" y="2828925"/>
              <a:ext cx="71365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Insert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7010400" y="4495800"/>
              <a:ext cx="115888" cy="115888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6" name="Straight Connector 75"/>
            <p:cNvCxnSpPr>
              <a:stCxn id="75" idx="5"/>
              <a:endCxn id="71" idx="1"/>
            </p:cNvCxnSpPr>
            <p:nvPr/>
          </p:nvCxnSpPr>
          <p:spPr>
            <a:xfrm>
              <a:off x="7108825" y="4594225"/>
              <a:ext cx="307975" cy="33813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7" name="Straight Connector 76"/>
            <p:cNvCxnSpPr>
              <a:stCxn id="71" idx="6"/>
            </p:cNvCxnSpPr>
            <p:nvPr/>
          </p:nvCxnSpPr>
          <p:spPr>
            <a:xfrm flipV="1">
              <a:off x="7515225" y="4953000"/>
              <a:ext cx="1095375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 flipH="1">
              <a:off x="5994400" y="4114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lg" len="lg"/>
              <a:tailEnd type="none" w="lg" len="lg"/>
            </a:ln>
            <a:effectLst/>
          </p:spPr>
        </p:cxnSp>
        <p:sp>
          <p:nvSpPr>
            <p:cNvPr id="79" name="TextBox 47"/>
            <p:cNvSpPr txBox="1">
              <a:spLocks noChangeArrowheads="1"/>
            </p:cNvSpPr>
            <p:nvPr/>
          </p:nvSpPr>
          <p:spPr bwMode="auto">
            <a:xfrm>
              <a:off x="3128520" y="2819400"/>
              <a:ext cx="71526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Insert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return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cxnSp>
          <p:nvCxnSpPr>
            <p:cNvPr id="80" name="Straight Connector 79"/>
            <p:cNvCxnSpPr>
              <a:endCxn id="86" idx="2"/>
            </p:cNvCxnSpPr>
            <p:nvPr/>
          </p:nvCxnSpPr>
          <p:spPr>
            <a:xfrm>
              <a:off x="495300" y="4962525"/>
              <a:ext cx="1617663" cy="111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grpSp>
          <p:nvGrpSpPr>
            <p:cNvPr id="81" name="Group 50"/>
            <p:cNvGrpSpPr>
              <a:grpSpLocks noChangeAspect="1"/>
            </p:cNvGrpSpPr>
            <p:nvPr/>
          </p:nvGrpSpPr>
          <p:grpSpPr bwMode="auto">
            <a:xfrm>
              <a:off x="1198563" y="2706688"/>
              <a:ext cx="796925" cy="796925"/>
              <a:chOff x="1219200" y="1524000"/>
              <a:chExt cx="777240" cy="777600"/>
            </a:xfrm>
          </p:grpSpPr>
          <p:sp>
            <p:nvSpPr>
              <p:cNvPr id="107" name="Hexagon 106"/>
              <p:cNvSpPr/>
              <p:nvPr/>
            </p:nvSpPr>
            <p:spPr>
              <a:xfrm>
                <a:off x="1219200" y="1524000"/>
                <a:ext cx="777240" cy="777600"/>
              </a:xfrm>
              <a:prstGeom prst="hexagon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341514" y="1661861"/>
                <a:ext cx="517128" cy="51736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53"/>
            <p:cNvGrpSpPr>
              <a:grpSpLocks noChangeAspect="1"/>
            </p:cNvGrpSpPr>
            <p:nvPr/>
          </p:nvGrpSpPr>
          <p:grpSpPr bwMode="auto">
            <a:xfrm>
              <a:off x="2197100" y="2714625"/>
              <a:ext cx="796925" cy="796925"/>
              <a:chOff x="1219200" y="1524000"/>
              <a:chExt cx="777240" cy="777600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1219200" y="1524000"/>
                <a:ext cx="777240" cy="777600"/>
              </a:xfrm>
              <a:prstGeom prst="hexagon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341515" y="1661862"/>
                <a:ext cx="517128" cy="51736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2100847" y="6172200"/>
              <a:ext cx="667170" cy="338554"/>
            </a:xfrm>
            <a:prstGeom prst="rect">
              <a:avLst/>
            </a:prstGeom>
            <a:noFill/>
            <a:ln w="31750">
              <a:solidFill>
                <a:srgbClr val="4F81BD">
                  <a:shade val="50000"/>
                </a:srgbClr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Insert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4" name="Arc 83"/>
            <p:cNvSpPr/>
            <p:nvPr/>
          </p:nvSpPr>
          <p:spPr>
            <a:xfrm rot="5400000">
              <a:off x="-312737" y="3048000"/>
              <a:ext cx="2971800" cy="838200"/>
            </a:xfrm>
            <a:prstGeom prst="arc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611438" y="3505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2112963" y="4916488"/>
              <a:ext cx="115887" cy="1143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941638" y="4916488"/>
              <a:ext cx="115887" cy="1143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2486025" y="5029200"/>
              <a:ext cx="0" cy="10604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none" w="lg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>
            <a:xfrm flipH="1">
              <a:off x="2609850" y="4114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sp>
          <p:nvSpPr>
            <p:cNvPr id="90" name="TextBox 63"/>
            <p:cNvSpPr txBox="1">
              <a:spLocks noChangeArrowheads="1"/>
            </p:cNvSpPr>
            <p:nvPr/>
          </p:nvSpPr>
          <p:spPr bwMode="auto">
            <a:xfrm>
              <a:off x="424221" y="2828925"/>
              <a:ext cx="71365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Insert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2552700" y="4495800"/>
              <a:ext cx="115888" cy="115888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2" name="Straight Connector 91"/>
            <p:cNvCxnSpPr>
              <a:stCxn id="86" idx="6"/>
              <a:endCxn id="87" idx="2"/>
            </p:cNvCxnSpPr>
            <p:nvPr/>
          </p:nvCxnSpPr>
          <p:spPr>
            <a:xfrm>
              <a:off x="2228850" y="4973638"/>
              <a:ext cx="712788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3" name="Straight Connector 92"/>
            <p:cNvCxnSpPr>
              <a:stCxn id="87" idx="6"/>
            </p:cNvCxnSpPr>
            <p:nvPr/>
          </p:nvCxnSpPr>
          <p:spPr>
            <a:xfrm flipV="1">
              <a:off x="3057525" y="4953000"/>
              <a:ext cx="1095375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>
            <a:xfrm flipH="1">
              <a:off x="1536700" y="4114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lg" len="lg"/>
              <a:tailEnd type="none" w="lg" len="lg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7086600" y="1600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 flipH="1">
              <a:off x="7085013" y="2209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>
            <a:xfrm>
              <a:off x="6019800" y="1600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>
            <a:xfrm flipH="1">
              <a:off x="6018213" y="2209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lg" len="lg"/>
              <a:tailEnd type="none" w="lg" len="lg"/>
            </a:ln>
            <a:effectLst/>
          </p:spPr>
        </p:cxnSp>
        <p:sp>
          <p:nvSpPr>
            <p:cNvPr id="99" name="TextBox 98"/>
            <p:cNvSpPr txBox="1"/>
            <p:nvPr/>
          </p:nvSpPr>
          <p:spPr>
            <a:xfrm>
              <a:off x="5562600" y="1219200"/>
              <a:ext cx="1981200" cy="707886"/>
            </a:xfrm>
            <a:prstGeom prst="rect">
              <a:avLst/>
            </a:prstGeom>
            <a:noFill/>
            <a:ln w="12700">
              <a:solidFill>
                <a:srgbClr val="1F497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External processor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2590800" y="1600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>
            <a:xfrm flipH="1">
              <a:off x="2589213" y="2209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lg" len="lg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>
            <a:xfrm>
              <a:off x="1524000" y="1600200"/>
              <a:ext cx="0" cy="1066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 w="lg" len="med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>
            <a:xfrm flipH="1">
              <a:off x="1522413" y="2209800"/>
              <a:ext cx="0" cy="365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lg" len="lg"/>
              <a:tailEnd type="none" w="lg" len="lg"/>
            </a:ln>
            <a:effectLst/>
          </p:spPr>
        </p:cxnSp>
        <p:sp>
          <p:nvSpPr>
            <p:cNvPr id="104" name="TextBox 103"/>
            <p:cNvSpPr txBox="1"/>
            <p:nvPr/>
          </p:nvSpPr>
          <p:spPr>
            <a:xfrm>
              <a:off x="1066800" y="1219200"/>
              <a:ext cx="1981200" cy="707886"/>
            </a:xfrm>
            <a:prstGeom prst="rect">
              <a:avLst/>
            </a:prstGeom>
            <a:noFill/>
            <a:ln w="12700">
              <a:solidFill>
                <a:srgbClr val="1F497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External processor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0" y="6316960"/>
            <a:ext cx="13004800" cy="3436640"/>
          </a:xfrm>
        </p:spPr>
        <p:txBody>
          <a:bodyPr/>
          <a:lstStyle/>
          <a:p>
            <a:pPr rtl="0" fontAlgn="base"/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Insert external device into signal path</a:t>
            </a:r>
            <a:endParaRPr lang="en-US" sz="3600" dirty="0"/>
          </a:p>
          <a:p>
            <a:pPr lvl="1" rtl="0" fontAlgn="base"/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Breaks signal path</a:t>
            </a:r>
            <a:endParaRPr lang="en-US" sz="2800" dirty="0"/>
          </a:p>
          <a:p>
            <a:pPr lvl="1" rtl="0" fontAlgn="base"/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Diverts existing signal to external device</a:t>
            </a:r>
            <a:endParaRPr lang="en-US" sz="2800" dirty="0"/>
          </a:p>
          <a:p>
            <a:pPr lvl="1" rtl="0" fontAlgn="base"/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Return allows externally processed signal to replace original</a:t>
            </a:r>
            <a:endParaRPr lang="en-US" sz="2800" dirty="0"/>
          </a:p>
          <a:p>
            <a:pPr rtl="0" fontAlgn="base"/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Most consoles send signal to insert send socket</a:t>
            </a:r>
            <a:endParaRPr lang="en-US" sz="3600" dirty="0"/>
          </a:p>
          <a:p>
            <a:pPr lvl="1" rtl="0" fontAlgn="base"/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rPr>
              <a:t>Insert button determines whether return replaces original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5500"/>
              <a:t>Auxiliary sends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6296" y="1060376"/>
            <a:ext cx="7438504" cy="8693224"/>
          </a:xfrm>
          <a:ln/>
        </p:spPr>
        <p:txBody>
          <a:bodyPr anchor="t"/>
          <a:lstStyle/>
          <a:p>
            <a:pPr marL="635000"/>
            <a:r>
              <a:rPr lang="en-US" sz="3200" dirty="0">
                <a:solidFill>
                  <a:srgbClr val="0000FF"/>
                </a:solidFill>
              </a:rPr>
              <a:t>Aux send</a:t>
            </a:r>
            <a:r>
              <a:rPr lang="en-US" sz="3200" dirty="0"/>
              <a:t>: Copy signal and route to internal auxiliary buss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Buss routs to output socket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Can feed external effect unit</a:t>
            </a:r>
          </a:p>
          <a:p>
            <a:pPr marL="635000"/>
            <a:r>
              <a:rPr lang="en-US" sz="3200" dirty="0"/>
              <a:t>Each </a:t>
            </a:r>
            <a:r>
              <a:rPr lang="en-US" sz="3200" dirty="0">
                <a:solidFill>
                  <a:srgbClr val="0000FF"/>
                </a:solidFill>
              </a:rPr>
              <a:t>channel strip</a:t>
            </a:r>
            <a:r>
              <a:rPr lang="en-US" sz="3200" dirty="0"/>
              <a:t> has set of controls related to aux send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Level control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Pre/post fader switch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Pan control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/>
              <a:t>On/off switch</a:t>
            </a:r>
          </a:p>
          <a:p>
            <a:pPr marL="635000"/>
            <a:r>
              <a:rPr lang="en-US" sz="3200" dirty="0"/>
              <a:t>Can send each channel to same aux buss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Insert sends</a:t>
            </a:r>
            <a:r>
              <a:rPr lang="en-US" sz="2800" dirty="0"/>
              <a:t>: 1 </a:t>
            </a:r>
            <a:r>
              <a:rPr lang="en-US" sz="2800" dirty="0" err="1"/>
              <a:t>ch</a:t>
            </a:r>
            <a:r>
              <a:rPr lang="en-US" sz="2800" dirty="0"/>
              <a:t>. per effects unit</a:t>
            </a:r>
          </a:p>
          <a:p>
            <a:pPr marL="1143000" lvl="1">
              <a:buFont typeface="Arial" charset="0"/>
              <a:buChar char="•"/>
            </a:pPr>
            <a:r>
              <a:rPr lang="en-US" sz="2800" dirty="0">
                <a:solidFill>
                  <a:srgbClr val="0000FF"/>
                </a:solidFill>
              </a:rPr>
              <a:t>Aux sends</a:t>
            </a:r>
            <a:r>
              <a:rPr lang="en-US" sz="2800" dirty="0"/>
              <a:t>: share effects between </a:t>
            </a:r>
            <a:r>
              <a:rPr lang="en-US" sz="2800" dirty="0" err="1"/>
              <a:t>ch</a:t>
            </a:r>
            <a:r>
              <a:rPr lang="en-US" sz="2800" dirty="0"/>
              <a:t>.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0" y="2572544"/>
            <a:ext cx="5526088" cy="4470400"/>
            <a:chOff x="2476500" y="1524000"/>
            <a:chExt cx="5526088" cy="4470400"/>
          </a:xfrm>
        </p:grpSpPr>
        <p:grpSp>
          <p:nvGrpSpPr>
            <p:cNvPr id="83" name="Group 90"/>
            <p:cNvGrpSpPr>
              <a:grpSpLocks/>
            </p:cNvGrpSpPr>
            <p:nvPr/>
          </p:nvGrpSpPr>
          <p:grpSpPr bwMode="auto">
            <a:xfrm>
              <a:off x="2476500" y="1524000"/>
              <a:ext cx="2819400" cy="1611313"/>
              <a:chOff x="4038600" y="1584960"/>
              <a:chExt cx="2819400" cy="1610868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4038600" y="2270571"/>
                <a:ext cx="24384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11" name="Rectangle 110"/>
              <p:cNvSpPr/>
              <p:nvPr/>
            </p:nvSpPr>
            <p:spPr>
              <a:xfrm>
                <a:off x="5181600" y="1584960"/>
                <a:ext cx="274638" cy="123473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5318125" y="1721447"/>
                <a:ext cx="0" cy="1006197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13" name="Rectangle 112"/>
              <p:cNvSpPr/>
              <p:nvPr/>
            </p:nvSpPr>
            <p:spPr>
              <a:xfrm>
                <a:off x="5227638" y="1949984"/>
                <a:ext cx="182562" cy="4602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85"/>
              <p:cNvGrpSpPr>
                <a:grpSpLocks/>
              </p:cNvGrpSpPr>
              <p:nvPr/>
            </p:nvGrpSpPr>
            <p:grpSpPr bwMode="auto">
              <a:xfrm>
                <a:off x="6096000" y="2743200"/>
                <a:ext cx="432054" cy="452628"/>
                <a:chOff x="4572000" y="2590800"/>
                <a:chExt cx="432054" cy="452628"/>
              </a:xfrm>
            </p:grpSpPr>
            <p:sp>
              <p:nvSpPr>
                <p:cNvPr id="118" name="Oval 117"/>
                <p:cNvSpPr>
                  <a:spLocks noChangeAspect="1"/>
                </p:cNvSpPr>
                <p:nvPr/>
              </p:nvSpPr>
              <p:spPr>
                <a:xfrm>
                  <a:off x="4572000" y="2591115"/>
                  <a:ext cx="431800" cy="452313"/>
                </a:xfrm>
                <a:prstGeom prst="ellipse">
                  <a:avLst/>
                </a:prstGeom>
                <a:solidFill>
                  <a:srgbClr val="4F81BD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/>
                <p:cNvCxnSpPr>
                  <a:endCxn id="118" idx="7"/>
                </p:cNvCxnSpPr>
                <p:nvPr/>
              </p:nvCxnSpPr>
              <p:spPr>
                <a:xfrm flipV="1">
                  <a:off x="4800600" y="2657772"/>
                  <a:ext cx="139700" cy="16188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cxnSp>
            <p:nvCxnSpPr>
              <p:cNvPr id="115" name="Straight Connector 114"/>
              <p:cNvCxnSpPr/>
              <p:nvPr/>
            </p:nvCxnSpPr>
            <p:spPr>
              <a:xfrm>
                <a:off x="5791200" y="2286441"/>
                <a:ext cx="0" cy="685611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16" name="Straight Connector 115"/>
              <p:cNvCxnSpPr>
                <a:endCxn id="118" idx="2"/>
              </p:cNvCxnSpPr>
              <p:nvPr/>
            </p:nvCxnSpPr>
            <p:spPr>
              <a:xfrm>
                <a:off x="5791200" y="2967291"/>
                <a:ext cx="304800" cy="1587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17" name="Straight Connector 116"/>
              <p:cNvCxnSpPr>
                <a:stCxn id="118" idx="6"/>
              </p:cNvCxnSpPr>
              <p:nvPr/>
            </p:nvCxnSpPr>
            <p:spPr>
              <a:xfrm>
                <a:off x="6527800" y="2968878"/>
                <a:ext cx="3302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84" name="Straight Connector 83"/>
            <p:cNvCxnSpPr/>
            <p:nvPr/>
          </p:nvCxnSpPr>
          <p:spPr>
            <a:xfrm>
              <a:off x="2476500" y="4457700"/>
              <a:ext cx="24384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5" name="Rectangle 84"/>
            <p:cNvSpPr/>
            <p:nvPr/>
          </p:nvSpPr>
          <p:spPr>
            <a:xfrm>
              <a:off x="3619500" y="3771900"/>
              <a:ext cx="274638" cy="12350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756025" y="3908425"/>
              <a:ext cx="0" cy="100647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7" name="Rectangle 86"/>
            <p:cNvSpPr/>
            <p:nvPr/>
          </p:nvSpPr>
          <p:spPr>
            <a:xfrm>
              <a:off x="3665538" y="4137025"/>
              <a:ext cx="182562" cy="4603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8" name="Group 85"/>
            <p:cNvGrpSpPr>
              <a:grpSpLocks/>
            </p:cNvGrpSpPr>
            <p:nvPr/>
          </p:nvGrpSpPr>
          <p:grpSpPr bwMode="auto">
            <a:xfrm>
              <a:off x="4533900" y="4930775"/>
              <a:ext cx="431800" cy="452438"/>
              <a:chOff x="4572000" y="2590800"/>
              <a:chExt cx="432054" cy="452628"/>
            </a:xfrm>
          </p:grpSpPr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2628"/>
              </a:xfrm>
              <a:prstGeom prst="ellipse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9" name="Straight Connector 108"/>
              <p:cNvCxnSpPr>
                <a:endCxn id="108" idx="7"/>
              </p:cNvCxnSpPr>
              <p:nvPr/>
            </p:nvCxnSpPr>
            <p:spPr>
              <a:xfrm flipV="1">
                <a:off x="4800734" y="2657503"/>
                <a:ext cx="139782" cy="161993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89" name="Straight Connector 88"/>
            <p:cNvCxnSpPr/>
            <p:nvPr/>
          </p:nvCxnSpPr>
          <p:spPr>
            <a:xfrm>
              <a:off x="3200400" y="4473575"/>
              <a:ext cx="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0" name="Straight Connector 89"/>
            <p:cNvCxnSpPr>
              <a:endCxn id="108" idx="2"/>
            </p:cNvCxnSpPr>
            <p:nvPr/>
          </p:nvCxnSpPr>
          <p:spPr>
            <a:xfrm flipV="1">
              <a:off x="3200400" y="5156200"/>
              <a:ext cx="13335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1" name="Straight Connector 90"/>
            <p:cNvCxnSpPr>
              <a:stCxn id="108" idx="6"/>
            </p:cNvCxnSpPr>
            <p:nvPr/>
          </p:nvCxnSpPr>
          <p:spPr>
            <a:xfrm>
              <a:off x="4965700" y="5156200"/>
              <a:ext cx="33020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5283200" y="1755775"/>
              <a:ext cx="0" cy="3959225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3" name="Hexagon 92"/>
            <p:cNvSpPr/>
            <p:nvPr/>
          </p:nvSpPr>
          <p:spPr>
            <a:xfrm>
              <a:off x="7467600" y="4249738"/>
              <a:ext cx="398463" cy="398462"/>
            </a:xfrm>
            <a:prstGeom prst="hexagon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529513" y="4319588"/>
              <a:ext cx="265112" cy="266700"/>
            </a:xfrm>
            <a:prstGeom prst="ellipse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553200" y="4289425"/>
              <a:ext cx="485775" cy="306388"/>
            </a:xfrm>
            <a:prstGeom prst="rect">
              <a:avLst/>
            </a:prstGeom>
            <a:noFill/>
            <a:ln w="1905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Cut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cxnSp>
          <p:nvCxnSpPr>
            <p:cNvPr id="96" name="Straight Connector 95"/>
            <p:cNvCxnSpPr>
              <a:stCxn id="95" idx="3"/>
              <a:endCxn id="93" idx="2"/>
            </p:cNvCxnSpPr>
            <p:nvPr/>
          </p:nvCxnSpPr>
          <p:spPr>
            <a:xfrm>
              <a:off x="7038975" y="4443413"/>
              <a:ext cx="428625" cy="635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5791200" y="4191000"/>
              <a:ext cx="460375" cy="482600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Straight Connector 97"/>
            <p:cNvCxnSpPr>
              <a:endCxn id="97" idx="2"/>
            </p:cNvCxnSpPr>
            <p:nvPr/>
          </p:nvCxnSpPr>
          <p:spPr>
            <a:xfrm>
              <a:off x="5276850" y="4429125"/>
              <a:ext cx="514350" cy="3175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99" name="Straight Connector 98"/>
            <p:cNvCxnSpPr>
              <a:endCxn id="97" idx="1"/>
            </p:cNvCxnSpPr>
            <p:nvPr/>
          </p:nvCxnSpPr>
          <p:spPr>
            <a:xfrm flipH="1" flipV="1">
              <a:off x="5859463" y="4262438"/>
              <a:ext cx="150812" cy="18415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0" name="Straight Connector 99"/>
            <p:cNvCxnSpPr>
              <a:stCxn id="97" idx="6"/>
              <a:endCxn id="95" idx="1"/>
            </p:cNvCxnSpPr>
            <p:nvPr/>
          </p:nvCxnSpPr>
          <p:spPr>
            <a:xfrm>
              <a:off x="6251575" y="4432300"/>
              <a:ext cx="301625" cy="111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1" name="TextBox 47"/>
            <p:cNvSpPr txBox="1">
              <a:spLocks noChangeArrowheads="1"/>
            </p:cNvSpPr>
            <p:nvPr/>
          </p:nvSpPr>
          <p:spPr bwMode="auto">
            <a:xfrm>
              <a:off x="5029200" y="1600200"/>
              <a:ext cx="99536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Aux 1 Bus</a:t>
              </a:r>
            </a:p>
          </p:txBody>
        </p:sp>
        <p:sp>
          <p:nvSpPr>
            <p:cNvPr id="102" name="TextBox 48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909638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Channel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fader</a:t>
              </a:r>
            </a:p>
          </p:txBody>
        </p:sp>
        <p:sp>
          <p:nvSpPr>
            <p:cNvPr id="103" name="TextBox 49"/>
            <p:cNvSpPr txBox="1">
              <a:spLocks noChangeArrowheads="1"/>
            </p:cNvSpPr>
            <p:nvPr/>
          </p:nvSpPr>
          <p:spPr bwMode="auto">
            <a:xfrm>
              <a:off x="3200400" y="5181600"/>
              <a:ext cx="909638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Channel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fader</a:t>
              </a:r>
            </a:p>
          </p:txBody>
        </p:sp>
        <p:sp>
          <p:nvSpPr>
            <p:cNvPr id="104" name="TextBox 50"/>
            <p:cNvSpPr txBox="1">
              <a:spLocks noChangeArrowheads="1"/>
            </p:cNvSpPr>
            <p:nvPr/>
          </p:nvSpPr>
          <p:spPr bwMode="auto">
            <a:xfrm>
              <a:off x="4267200" y="5410200"/>
              <a:ext cx="1017588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Local aux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 level</a:t>
              </a:r>
            </a:p>
          </p:txBody>
        </p:sp>
        <p:sp>
          <p:nvSpPr>
            <p:cNvPr id="105" name="TextBox 51"/>
            <p:cNvSpPr txBox="1">
              <a:spLocks noChangeArrowheads="1"/>
            </p:cNvSpPr>
            <p:nvPr/>
          </p:nvSpPr>
          <p:spPr bwMode="auto">
            <a:xfrm>
              <a:off x="5486400" y="4724400"/>
              <a:ext cx="116205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Master aux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 level</a:t>
              </a:r>
            </a:p>
          </p:txBody>
        </p:sp>
        <p:sp>
          <p:nvSpPr>
            <p:cNvPr id="106" name="TextBox 52"/>
            <p:cNvSpPr txBox="1">
              <a:spLocks noChangeArrowheads="1"/>
            </p:cNvSpPr>
            <p:nvPr/>
          </p:nvSpPr>
          <p:spPr bwMode="auto">
            <a:xfrm>
              <a:off x="4191000" y="3124200"/>
              <a:ext cx="1017588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Local aux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 level</a:t>
              </a:r>
            </a:p>
          </p:txBody>
        </p:sp>
        <p:sp>
          <p:nvSpPr>
            <p:cNvPr id="107" name="TextBox 53"/>
            <p:cNvSpPr txBox="1">
              <a:spLocks noChangeArrowheads="1"/>
            </p:cNvSpPr>
            <p:nvPr/>
          </p:nvSpPr>
          <p:spPr bwMode="auto">
            <a:xfrm>
              <a:off x="6789738" y="4724400"/>
              <a:ext cx="121285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Aux  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Send output</a:t>
              </a: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173808" y="7541096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Signal flow for auxiliary sends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5500"/>
              <a:t>FX returns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" y="1400076"/>
            <a:ext cx="12814300" cy="8085236"/>
          </a:xfrm>
          <a:ln/>
        </p:spPr>
        <p:txBody>
          <a:bodyPr/>
          <a:lstStyle/>
          <a:p>
            <a:pPr marL="635000"/>
            <a:r>
              <a:rPr lang="en-US" sz="3800" dirty="0"/>
              <a:t>Sometimes called </a:t>
            </a:r>
            <a:r>
              <a:rPr lang="en-US" sz="3800" dirty="0">
                <a:solidFill>
                  <a:srgbClr val="0000FF"/>
                </a:solidFill>
              </a:rPr>
              <a:t>aux returns</a:t>
            </a:r>
          </a:p>
          <a:p>
            <a:pPr marL="635000"/>
            <a:r>
              <a:rPr lang="en-US" sz="3800" dirty="0"/>
              <a:t>Stereo inputs that can be routed to mix buss</a:t>
            </a:r>
          </a:p>
          <a:p>
            <a:pPr marL="635000"/>
            <a:r>
              <a:rPr lang="en-GB" sz="3800" dirty="0"/>
              <a:t>Often with dedicated mute and level controls</a:t>
            </a:r>
          </a:p>
          <a:p>
            <a:pPr marL="635000"/>
            <a:r>
              <a:rPr lang="en-GB" sz="3800" dirty="0"/>
              <a:t>When there are free channels</a:t>
            </a:r>
          </a:p>
          <a:p>
            <a:pPr marL="1143000" lvl="1"/>
            <a:r>
              <a:rPr lang="en-GB" sz="3200" dirty="0"/>
              <a:t>Can bring back effect into channel rather than FX return</a:t>
            </a:r>
          </a:p>
          <a:p>
            <a:pPr marL="1143000" lvl="1"/>
            <a:r>
              <a:rPr lang="en-GB" sz="3200" dirty="0"/>
              <a:t>Channels offer more processing options</a:t>
            </a:r>
          </a:p>
          <a:p>
            <a:pPr marL="1143000" lvl="1"/>
            <a:endParaRPr lang="en-US" sz="3200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Control groups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0376"/>
            <a:ext cx="13004800" cy="8693224"/>
          </a:xfrm>
          <a:ln/>
        </p:spPr>
        <p:txBody>
          <a:bodyPr/>
          <a:lstStyle/>
          <a:p>
            <a:pPr marL="635000"/>
            <a:r>
              <a:rPr lang="en-US" sz="3900" dirty="0"/>
              <a:t>Two types of </a:t>
            </a:r>
            <a:r>
              <a:rPr lang="en-US" sz="3900" dirty="0">
                <a:solidFill>
                  <a:srgbClr val="0000FF"/>
                </a:solidFill>
              </a:rPr>
              <a:t>groups</a:t>
            </a:r>
            <a:r>
              <a:rPr lang="en-US" sz="3900" dirty="0"/>
              <a:t>: control and audio</a:t>
            </a:r>
            <a:endParaRPr lang="en-US" sz="3900" dirty="0">
              <a:solidFill>
                <a:srgbClr val="0000FF"/>
              </a:solidFill>
            </a:endParaRPr>
          </a:p>
          <a:p>
            <a:pPr marL="635000">
              <a:buClr>
                <a:srgbClr val="0000FF"/>
              </a:buClr>
            </a:pPr>
            <a:r>
              <a:rPr lang="en-US" sz="3900" dirty="0">
                <a:solidFill>
                  <a:srgbClr val="0000FF"/>
                </a:solidFill>
              </a:rPr>
              <a:t>Control groups</a:t>
            </a:r>
          </a:p>
          <a:p>
            <a:pPr marL="1143000" lvl="1"/>
            <a:r>
              <a:rPr lang="en-US" sz="3300" dirty="0"/>
              <a:t>Allocate a set of channels to control simultaneously</a:t>
            </a:r>
          </a:p>
          <a:p>
            <a:pPr marL="1143000" lvl="1"/>
            <a:r>
              <a:rPr lang="en-US" sz="3300" dirty="0"/>
              <a:t>Moving one fader moves all others automatically</a:t>
            </a:r>
          </a:p>
          <a:p>
            <a:pPr marL="1143000" lvl="1"/>
            <a:r>
              <a:rPr lang="en-US" sz="3300" dirty="0"/>
              <a:t>Audio signals are still separate (no alteration of signal path)</a:t>
            </a:r>
          </a:p>
          <a:p>
            <a:pPr marL="635000"/>
            <a:r>
              <a:rPr lang="en-US" dirty="0">
                <a:solidFill>
                  <a:srgbClr val="0000FF"/>
                </a:solidFill>
              </a:rPr>
              <a:t>Audio groups</a:t>
            </a:r>
          </a:p>
          <a:p>
            <a:pPr marL="1143000" lvl="1"/>
            <a:r>
              <a:rPr lang="en-US" dirty="0" err="1">
                <a:solidFill>
                  <a:srgbClr val="0000FF"/>
                </a:solidFill>
              </a:rPr>
              <a:t>Subgrouping</a:t>
            </a:r>
            <a:endParaRPr lang="en-US" dirty="0">
              <a:solidFill>
                <a:srgbClr val="0000FF"/>
              </a:solidFill>
            </a:endParaRPr>
          </a:p>
          <a:p>
            <a:pPr marL="1524000" lvl="2"/>
            <a:r>
              <a:rPr lang="en-US" dirty="0"/>
              <a:t>Sum group of audio signals to </a:t>
            </a:r>
            <a:r>
              <a:rPr lang="en-US" dirty="0">
                <a:solidFill>
                  <a:srgbClr val="0000FF"/>
                </a:solidFill>
              </a:rPr>
              <a:t>group buss</a:t>
            </a:r>
          </a:p>
          <a:p>
            <a:pPr marL="1524000" lvl="2"/>
            <a:r>
              <a:rPr lang="en-US" dirty="0"/>
              <a:t>Acts as </a:t>
            </a:r>
            <a:r>
              <a:rPr lang="en-US" dirty="0" err="1">
                <a:solidFill>
                  <a:srgbClr val="0000FF"/>
                </a:solidFill>
              </a:rPr>
              <a:t>submix</a:t>
            </a:r>
            <a:r>
              <a:rPr lang="en-US" dirty="0"/>
              <a:t> that can be processed and routed to main mix buss</a:t>
            </a:r>
          </a:p>
          <a:p>
            <a:pPr marL="1524000" lvl="2"/>
            <a:r>
              <a:rPr lang="en-US" dirty="0"/>
              <a:t>Used to handle many audio signals collectively</a:t>
            </a:r>
          </a:p>
          <a:p>
            <a:pPr marL="1143000" lvl="1"/>
            <a:r>
              <a:rPr lang="en-US" dirty="0"/>
              <a:t>Group busses are mono</a:t>
            </a:r>
          </a:p>
          <a:p>
            <a:pPr marL="1524000" lvl="2"/>
            <a:r>
              <a:rPr lang="en-US" dirty="0"/>
              <a:t>Often used together in stereo pairs</a:t>
            </a:r>
          </a:p>
          <a:p>
            <a:pPr marL="1143000" lvl="1"/>
            <a:r>
              <a:rPr lang="en-US" dirty="0"/>
              <a:t>Consoles can be described by the format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channels : groups : mix-busses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Audio groups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79500"/>
            <a:ext cx="13004800" cy="3941316"/>
          </a:xfrm>
          <a:ln/>
        </p:spPr>
        <p:txBody>
          <a:bodyPr/>
          <a:lstStyle/>
          <a:p>
            <a:pPr marL="355600" indent="-260350">
              <a:spcAft>
                <a:spcPts val="600"/>
              </a:spcAft>
            </a:pPr>
            <a:r>
              <a:rPr lang="en-US" sz="3800" dirty="0">
                <a:solidFill>
                  <a:srgbClr val="0000FF"/>
                </a:solidFill>
              </a:rPr>
              <a:t>Routing matrix</a:t>
            </a:r>
            <a:r>
              <a:rPr lang="en-US" sz="3800" dirty="0"/>
              <a:t> on channel strip assigns channel to groups</a:t>
            </a:r>
          </a:p>
          <a:p>
            <a:pPr marL="1143000" lvl="1">
              <a:spcAft>
                <a:spcPts val="600"/>
              </a:spcAft>
            </a:pPr>
            <a:r>
              <a:rPr lang="en-US" sz="3100" dirty="0"/>
              <a:t>Located vertically next to fader or separate collection of buttons</a:t>
            </a:r>
          </a:p>
          <a:p>
            <a:pPr marL="355600" indent="-260350">
              <a:spcAft>
                <a:spcPts val="600"/>
              </a:spcAft>
            </a:pPr>
            <a:r>
              <a:rPr lang="en-US" sz="3800" dirty="0"/>
              <a:t>Routing matrices come in two formats</a:t>
            </a:r>
          </a:p>
          <a:p>
            <a:pPr marL="1143000" lvl="1">
              <a:spcAft>
                <a:spcPts val="600"/>
              </a:spcAft>
            </a:pPr>
            <a:r>
              <a:rPr lang="en-US" sz="3100" dirty="0"/>
              <a:t>Independent button for each group buss </a:t>
            </a:r>
            <a:r>
              <a:rPr lang="en-US" sz="3100" dirty="0">
                <a:solidFill>
                  <a:srgbClr val="0000FF"/>
                </a:solidFill>
              </a:rPr>
              <a:t>or</a:t>
            </a:r>
            <a:endParaRPr lang="en-US" sz="3100" dirty="0"/>
          </a:p>
          <a:p>
            <a:pPr marL="1143000" lvl="1">
              <a:spcAft>
                <a:spcPts val="600"/>
              </a:spcAft>
            </a:pPr>
            <a:r>
              <a:rPr lang="en-US" sz="3100" dirty="0"/>
              <a:t>Button for each (stereo) pair of groups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469952" y="5380856"/>
            <a:ext cx="8150805" cy="4012704"/>
            <a:chOff x="2438400" y="1676400"/>
            <a:chExt cx="4953000" cy="2438400"/>
          </a:xfrm>
        </p:grpSpPr>
        <p:sp>
          <p:nvSpPr>
            <p:cNvPr id="24" name="TextBox 23"/>
            <p:cNvSpPr txBox="1"/>
            <p:nvPr/>
          </p:nvSpPr>
          <p:spPr>
            <a:xfrm>
              <a:off x="2590800" y="19050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1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24384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3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0800" y="29718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5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57600" y="19050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2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57600" y="24384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4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57600" y="29718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6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3200" y="3581400"/>
              <a:ext cx="1600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L/R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5410200" y="1828800"/>
              <a:ext cx="361950" cy="2084388"/>
              <a:chOff x="7467600" y="4648200"/>
              <a:chExt cx="274320" cy="14478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7467600" y="4648200"/>
                <a:ext cx="274320" cy="1447800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7603557" y="4724284"/>
                <a:ext cx="0" cy="1219548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40" name="Rectangle 39"/>
              <p:cNvSpPr/>
              <p:nvPr/>
            </p:nvSpPr>
            <p:spPr>
              <a:xfrm>
                <a:off x="7513320" y="5074932"/>
                <a:ext cx="182880" cy="45209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172200" y="19050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5-6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72200" y="24384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3-4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72200" y="2971800"/>
              <a:ext cx="8382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1-2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96000" y="3505200"/>
              <a:ext cx="990600" cy="355350"/>
            </a:xfrm>
            <a:prstGeom prst="rect">
              <a:avLst/>
            </a:prstGeom>
            <a:noFill/>
            <a:ln w="25400">
              <a:solidFill>
                <a:srgbClr val="4F81BD">
                  <a:lumMod val="75000"/>
                </a:srgbClr>
              </a:solidFill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cs typeface="+mn-cs"/>
                </a:rPr>
                <a:t>L/R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438400" y="1676400"/>
              <a:ext cx="2209800" cy="2438400"/>
            </a:xfrm>
            <a:prstGeom prst="round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181600" y="1676400"/>
              <a:ext cx="2209800" cy="2438400"/>
            </a:xfrm>
            <a:prstGeom prst="round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Terminology: effects and processors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0376"/>
            <a:ext cx="13004800" cy="8693224"/>
          </a:xfrm>
          <a:ln/>
        </p:spPr>
        <p:txBody>
          <a:bodyPr/>
          <a:lstStyle/>
          <a:p>
            <a:pPr marL="635000"/>
            <a:r>
              <a:rPr lang="en-US" dirty="0"/>
              <a:t>Distinction made by audio recording engineers</a:t>
            </a:r>
          </a:p>
          <a:p>
            <a:pPr marL="635000"/>
            <a:r>
              <a:rPr lang="en-US" dirty="0">
                <a:solidFill>
                  <a:srgbClr val="0000FF"/>
                </a:solidFill>
              </a:rPr>
              <a:t>Effects</a:t>
            </a:r>
            <a:r>
              <a:rPr lang="en-US" dirty="0"/>
              <a:t> are</a:t>
            </a:r>
          </a:p>
          <a:p>
            <a:pPr marL="1143000" lvl="1"/>
            <a:r>
              <a:rPr lang="en-US" dirty="0"/>
              <a:t>Added to original signal</a:t>
            </a:r>
          </a:p>
          <a:p>
            <a:pPr marL="1143000" lvl="1"/>
            <a:r>
              <a:rPr lang="en-US" dirty="0"/>
              <a:t>Encompass </a:t>
            </a:r>
            <a:r>
              <a:rPr lang="en-US" dirty="0">
                <a:solidFill>
                  <a:srgbClr val="0000FF"/>
                </a:solidFill>
              </a:rPr>
              <a:t>dry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wet</a:t>
            </a:r>
            <a:r>
              <a:rPr lang="en-US" dirty="0"/>
              <a:t> sounds that can be mixed</a:t>
            </a:r>
          </a:p>
          <a:p>
            <a:pPr marL="1524000" lvl="2"/>
            <a:r>
              <a:rPr lang="en-US" dirty="0"/>
              <a:t>Dry: original sound</a:t>
            </a:r>
          </a:p>
          <a:p>
            <a:pPr marL="1524000" lvl="2"/>
            <a:r>
              <a:rPr lang="en-US" dirty="0"/>
              <a:t>Wet: processed sound</a:t>
            </a:r>
          </a:p>
          <a:p>
            <a:pPr marL="1143000" lvl="1"/>
            <a:r>
              <a:rPr lang="en-US" dirty="0"/>
              <a:t>Often delay-based</a:t>
            </a:r>
          </a:p>
          <a:p>
            <a:pPr marL="1524000" lvl="2"/>
            <a:r>
              <a:rPr lang="en-US" dirty="0"/>
              <a:t>Reverb, echo, chorus, flanging</a:t>
            </a:r>
          </a:p>
          <a:p>
            <a:pPr marL="635000"/>
            <a:r>
              <a:rPr lang="en-US" dirty="0">
                <a:solidFill>
                  <a:srgbClr val="0000FF"/>
                </a:solidFill>
              </a:rPr>
              <a:t>Processors</a:t>
            </a:r>
          </a:p>
          <a:p>
            <a:pPr marL="1143000" lvl="1"/>
            <a:r>
              <a:rPr lang="en-US" dirty="0"/>
              <a:t>Change whole of a signal</a:t>
            </a:r>
          </a:p>
          <a:p>
            <a:pPr marL="1143000" lvl="1"/>
            <a:r>
              <a:rPr lang="en-US" dirty="0"/>
              <a:t>Generally do not mix with original</a:t>
            </a:r>
          </a:p>
          <a:p>
            <a:pPr marL="1524000" lvl="2"/>
            <a:r>
              <a:rPr lang="en-US" dirty="0"/>
              <a:t>Compressors, gates, </a:t>
            </a:r>
            <a:r>
              <a:rPr lang="en-US" dirty="0" err="1"/>
              <a:t>equalisers</a:t>
            </a:r>
            <a:endParaRPr lang="en-US" dirty="0"/>
          </a:p>
          <a:p>
            <a:pPr marL="635000"/>
            <a:r>
              <a:rPr lang="en-US" dirty="0"/>
              <a:t>Distinction often blurred</a:t>
            </a:r>
          </a:p>
          <a:p>
            <a:pPr marL="1143000" lvl="1"/>
            <a:r>
              <a:rPr lang="en-US" dirty="0"/>
              <a:t>We treat them all as </a:t>
            </a:r>
            <a:r>
              <a:rPr lang="en-US" dirty="0">
                <a:solidFill>
                  <a:srgbClr val="0000FF"/>
                </a:solidFill>
              </a:rPr>
              <a:t>digital audio effects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887591" y="3868688"/>
            <a:ext cx="2228427" cy="2149177"/>
            <a:chOff x="8887591" y="3868688"/>
            <a:chExt cx="2228427" cy="2149177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094688" y="3956000"/>
              <a:ext cx="1600200" cy="1676400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/>
            <p:cNvCxnSpPr>
              <a:cxnSpLocks noChangeAspect="1"/>
              <a:endCxn id="11" idx="7"/>
            </p:cNvCxnSpPr>
            <p:nvPr/>
          </p:nvCxnSpPr>
          <p:spPr>
            <a:xfrm flipV="1">
              <a:off x="9932888" y="4202063"/>
              <a:ext cx="527050" cy="668337"/>
            </a:xfrm>
            <a:prstGeom prst="line">
              <a:avLst/>
            </a:prstGeom>
            <a:noFill/>
            <a:ln w="508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/>
            <p:cNvCxnSpPr>
              <a:cxnSpLocks noChangeAspect="1"/>
              <a:stCxn id="11" idx="3"/>
            </p:cNvCxnSpPr>
            <p:nvPr/>
          </p:nvCxnSpPr>
          <p:spPr>
            <a:xfrm flipH="1">
              <a:off x="9170888" y="5386338"/>
              <a:ext cx="158750" cy="16986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/>
            <p:cNvCxnSpPr>
              <a:cxnSpLocks noChangeAspect="1"/>
              <a:stCxn id="11" idx="5"/>
            </p:cNvCxnSpPr>
            <p:nvPr/>
          </p:nvCxnSpPr>
          <p:spPr>
            <a:xfrm>
              <a:off x="10459938" y="5386338"/>
              <a:ext cx="234950" cy="16986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" name="TextBox 12"/>
            <p:cNvSpPr txBox="1">
              <a:spLocks noChangeAspect="1" noChangeArrowheads="1"/>
            </p:cNvSpPr>
            <p:nvPr/>
          </p:nvSpPr>
          <p:spPr bwMode="auto">
            <a:xfrm>
              <a:off x="8887591" y="5556200"/>
              <a:ext cx="6221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Calibri" pitchFamily="34" charset="0"/>
                </a:rPr>
                <a:t>Dry</a:t>
              </a:r>
              <a:endParaRPr lang="en-US" sz="2400">
                <a:latin typeface="Calibri" pitchFamily="34" charset="0"/>
              </a:endParaRPr>
            </a:p>
          </p:txBody>
        </p:sp>
        <p:sp>
          <p:nvSpPr>
            <p:cNvPr id="16" name="TextBox 13"/>
            <p:cNvSpPr txBox="1">
              <a:spLocks noChangeAspect="1" noChangeArrowheads="1"/>
            </p:cNvSpPr>
            <p:nvPr/>
          </p:nvSpPr>
          <p:spPr bwMode="auto">
            <a:xfrm>
              <a:off x="10401677" y="5556200"/>
              <a:ext cx="7023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Calibri" pitchFamily="34" charset="0"/>
                </a:rPr>
                <a:t>Wet</a:t>
              </a:r>
              <a:endParaRPr lang="en-US" sz="2400">
                <a:latin typeface="Calibri" pitchFamily="34" charset="0"/>
              </a:endParaRPr>
            </a:p>
          </p:txBody>
        </p:sp>
        <p:sp>
          <p:nvSpPr>
            <p:cNvPr id="17" name="TextBox 32"/>
            <p:cNvSpPr txBox="1">
              <a:spLocks noChangeAspect="1" noChangeArrowheads="1"/>
            </p:cNvSpPr>
            <p:nvPr/>
          </p:nvSpPr>
          <p:spPr bwMode="auto">
            <a:xfrm>
              <a:off x="10400758" y="3868688"/>
              <a:ext cx="7152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>
                  <a:latin typeface="Calibri" pitchFamily="34" charset="0"/>
                </a:rPr>
                <a:t>75%</a:t>
              </a:r>
              <a:endParaRPr lang="en-US" sz="240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Effects and processors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4300" y="1130300"/>
            <a:ext cx="12814300" cy="2679700"/>
          </a:xfrm>
          <a:ln/>
        </p:spPr>
        <p:txBody>
          <a:bodyPr/>
          <a:lstStyle/>
          <a:p>
            <a:pPr marL="635000"/>
            <a:r>
              <a:rPr lang="en-US" dirty="0"/>
              <a:t>Connection methods are generally different</a:t>
            </a:r>
          </a:p>
          <a:p>
            <a:pPr marL="1143000" lvl="1"/>
            <a:r>
              <a:rPr lang="en-US" dirty="0"/>
              <a:t>Processors: connect using an </a:t>
            </a:r>
            <a:r>
              <a:rPr lang="en-US" dirty="0">
                <a:solidFill>
                  <a:srgbClr val="0000FF"/>
                </a:solidFill>
              </a:rPr>
              <a:t>insertion point</a:t>
            </a:r>
            <a:r>
              <a:rPr lang="en-US" dirty="0"/>
              <a:t> </a:t>
            </a:r>
          </a:p>
          <a:p>
            <a:pPr marL="1143000" lvl="1"/>
            <a:r>
              <a:rPr lang="en-US" dirty="0"/>
              <a:t>Effects: connect using an </a:t>
            </a:r>
            <a:r>
              <a:rPr lang="en-US" dirty="0">
                <a:solidFill>
                  <a:srgbClr val="0000FF"/>
                </a:solidFill>
              </a:rPr>
              <a:t>auxiliary send</a:t>
            </a:r>
            <a:endParaRPr lang="en-US" dirty="0"/>
          </a:p>
          <a:p>
            <a:pPr marL="1143000" lvl="1"/>
            <a:r>
              <a:rPr lang="en-US" dirty="0"/>
              <a:t>However, there are exceptions</a:t>
            </a:r>
          </a:p>
        </p:txBody>
      </p:sp>
      <p:sp>
        <p:nvSpPr>
          <p:cNvPr id="58374" name="Rectangle 6"/>
          <p:cNvSpPr>
            <a:spLocks/>
          </p:cNvSpPr>
          <p:nvPr/>
        </p:nvSpPr>
        <p:spPr bwMode="auto">
          <a:xfrm>
            <a:off x="1828800" y="3917950"/>
            <a:ext cx="4610100" cy="1092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rgbClr val="0000FF"/>
                </a:solidFill>
                <a:latin typeface="Arial" charset="0"/>
                <a:cs typeface="Arial" charset="0"/>
                <a:sym typeface="Arial" charset="0"/>
              </a:rPr>
              <a:t>Effect</a:t>
            </a:r>
          </a:p>
          <a:p>
            <a:pPr algn="l"/>
            <a:r>
              <a:rPr lang="en-US" sz="2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Notice dry/wet mix</a:t>
            </a:r>
          </a:p>
        </p:txBody>
      </p:sp>
      <p:sp>
        <p:nvSpPr>
          <p:cNvPr id="58375" name="Rectangle 7"/>
          <p:cNvSpPr>
            <a:spLocks/>
          </p:cNvSpPr>
          <p:nvPr/>
        </p:nvSpPr>
        <p:spPr bwMode="auto">
          <a:xfrm>
            <a:off x="1828800" y="7264400"/>
            <a:ext cx="4610100" cy="1092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rgbClr val="0000FF"/>
                </a:solidFill>
                <a:latin typeface="Arial" charset="0"/>
                <a:cs typeface="Arial" charset="0"/>
                <a:sym typeface="Arial" charset="0"/>
              </a:rPr>
              <a:t>Processor</a:t>
            </a:r>
          </a:p>
          <a:p>
            <a:pPr algn="l"/>
            <a:r>
              <a:rPr lang="en-US" sz="26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Dry/wet mix not relevant</a:t>
            </a:r>
          </a:p>
        </p:txBody>
      </p:sp>
      <p:grpSp>
        <p:nvGrpSpPr>
          <p:cNvPr id="23" name="Group 29"/>
          <p:cNvGrpSpPr>
            <a:grpSpLocks noChangeAspect="1"/>
          </p:cNvGrpSpPr>
          <p:nvPr/>
        </p:nvGrpSpPr>
        <p:grpSpPr bwMode="auto">
          <a:xfrm>
            <a:off x="7078464" y="3868688"/>
            <a:ext cx="5651501" cy="4447402"/>
            <a:chOff x="1600200" y="1828800"/>
            <a:chExt cx="2825288" cy="2223701"/>
          </a:xfrm>
        </p:grpSpPr>
        <p:cxnSp>
          <p:nvCxnSpPr>
            <p:cNvPr id="24" name="Straight Arrow Connector 23"/>
            <p:cNvCxnSpPr>
              <a:endCxn id="25" idx="1"/>
            </p:cNvCxnSpPr>
            <p:nvPr/>
          </p:nvCxnSpPr>
          <p:spPr>
            <a:xfrm flipV="1">
              <a:off x="1600200" y="2477617"/>
              <a:ext cx="10668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5" name="TextBox 5"/>
            <p:cNvSpPr txBox="1">
              <a:spLocks noChangeArrowheads="1"/>
            </p:cNvSpPr>
            <p:nvPr/>
          </p:nvSpPr>
          <p:spPr bwMode="auto">
            <a:xfrm>
              <a:off x="2667000" y="2362200"/>
              <a:ext cx="712824" cy="230833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Effect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852187" y="3917032"/>
              <a:ext cx="8285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2701050" y="3821668"/>
              <a:ext cx="702962" cy="230833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Processor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3436103" y="3917032"/>
              <a:ext cx="8285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>
            <a:xfrm>
              <a:off x="2133513" y="2514600"/>
              <a:ext cx="0" cy="6858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>
            <a:xfrm>
              <a:off x="2133513" y="3200400"/>
              <a:ext cx="106662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>
              <a:off x="4419139" y="1828800"/>
              <a:ext cx="0" cy="1752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2" name="Straight Arrow Connector 31"/>
            <p:cNvCxnSpPr>
              <a:stCxn id="25" idx="3"/>
            </p:cNvCxnSpPr>
            <p:nvPr/>
          </p:nvCxnSpPr>
          <p:spPr>
            <a:xfrm>
              <a:off x="3379824" y="2477617"/>
              <a:ext cx="53933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>
            <a:xfrm>
              <a:off x="3123951" y="3200400"/>
              <a:ext cx="129518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>
              <a:off x="3885826" y="2476872"/>
              <a:ext cx="5396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sp>
          <p:nvSpPr>
            <p:cNvPr id="35" name="TextBox 27"/>
            <p:cNvSpPr txBox="1">
              <a:spLocks noChangeArrowheads="1"/>
            </p:cNvSpPr>
            <p:nvPr/>
          </p:nvSpPr>
          <p:spPr bwMode="auto">
            <a:xfrm>
              <a:off x="1765068" y="1916668"/>
              <a:ext cx="259004" cy="2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(a)</a:t>
              </a:r>
            </a:p>
          </p:txBody>
        </p:sp>
        <p:sp>
          <p:nvSpPr>
            <p:cNvPr id="36" name="TextBox 28"/>
            <p:cNvSpPr txBox="1">
              <a:spLocks noChangeArrowheads="1"/>
            </p:cNvSpPr>
            <p:nvPr/>
          </p:nvSpPr>
          <p:spPr bwMode="auto">
            <a:xfrm>
              <a:off x="1767071" y="3505200"/>
              <a:ext cx="266215" cy="2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(b)</a:t>
              </a: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27000"/>
            <a:ext cx="10629900" cy="78359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2300" y="2933700"/>
            <a:ext cx="8064500" cy="6756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3013" y="114300"/>
            <a:ext cx="9042400" cy="70358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9220" name="Picture 4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5" y="2667000"/>
            <a:ext cx="9207500" cy="6756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82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80345"/>
            <a:ext cx="13004800" cy="112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rtlCol="0" anchor="ctr"/>
          <a:lstStyle/>
          <a:p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81227" y="3750170"/>
            <a:ext cx="7423573" cy="2151662"/>
          </a:xfrm>
        </p:spPr>
        <p:txBody>
          <a:bodyPr/>
          <a:lstStyle/>
          <a:p>
            <a:pPr eaLnBrk="1" hangingPunct="1"/>
            <a:r>
              <a:rPr lang="en-GB" sz="5100" dirty="0"/>
              <a:t>DAWs, software mixers and sequencers</a:t>
            </a:r>
            <a:endParaRPr lang="en-US" sz="5100" dirty="0"/>
          </a:p>
        </p:txBody>
      </p:sp>
      <p:pic>
        <p:nvPicPr>
          <p:cNvPr id="2051" name="Picture 7" descr="http://www.tweakheadz.com/images/cubase_screensh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6274367"/>
            <a:ext cx="4350738" cy="347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9" descr="http://stash.reaper.fm/2129/protools%252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4491" y="5872481"/>
            <a:ext cx="5170311" cy="388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11" descr="http://www.fmctraining.com/sales/logic_interfac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4556196" cy="370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13" descr="http://www.m2review.com/images/stories/adobe/adobe_audition_3_screensho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7689" y="0"/>
            <a:ext cx="4967111" cy="384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9" descr="http://upload.wikimedia.org/wikipedia/commons/b/b3/Audacity_%28software%29.png"/>
          <p:cNvPicPr>
            <a:picLocks noChangeAspect="1" noChangeArrowheads="1"/>
          </p:cNvPicPr>
          <p:nvPr/>
        </p:nvPicPr>
        <p:blipFill>
          <a:blip r:embed="rId7" cstate="print"/>
          <a:srcRect b="6169"/>
          <a:stretch>
            <a:fillRect/>
          </a:stretch>
        </p:blipFill>
        <p:spPr bwMode="auto">
          <a:xfrm>
            <a:off x="2" y="3750170"/>
            <a:ext cx="5829582" cy="252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20333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6800" dirty="0"/>
              <a:t>DAW – Digital Audio Workstation</a:t>
            </a:r>
            <a:endParaRPr lang="en-US" sz="68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1" y="1189852"/>
            <a:ext cx="12749670" cy="856375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sz="2800" dirty="0"/>
              <a:t>Computer for editing, processing digital audio professionally</a:t>
            </a:r>
          </a:p>
          <a:p>
            <a:pPr marL="1083661" lvl="1" indent="-433465" eaLnBrk="1" hangingPunct="1">
              <a:spcBef>
                <a:spcPct val="10000"/>
              </a:spcBef>
            </a:pPr>
            <a:r>
              <a:rPr lang="en-US" sz="2600" dirty="0"/>
              <a:t>high-quality audio hardware </a:t>
            </a:r>
          </a:p>
          <a:p>
            <a:pPr marL="1679674" lvl="2" indent="-379282" eaLnBrk="1" hangingPunct="1">
              <a:spcBef>
                <a:spcPct val="10000"/>
              </a:spcBef>
            </a:pPr>
            <a:r>
              <a:rPr lang="en-GB" sz="2300" dirty="0"/>
              <a:t>Multiple ADC/DAC</a:t>
            </a:r>
            <a:endParaRPr lang="en-US" sz="2300" dirty="0"/>
          </a:p>
          <a:p>
            <a:pPr marL="1679674" lvl="2" indent="-379282" eaLnBrk="1" hangingPunct="1">
              <a:spcBef>
                <a:spcPct val="10000"/>
              </a:spcBef>
            </a:pPr>
            <a:r>
              <a:rPr lang="en-GB" sz="2300" dirty="0"/>
              <a:t>High-end Soundcard</a:t>
            </a:r>
          </a:p>
          <a:p>
            <a:pPr marL="1083661" lvl="1" indent="-433465" eaLnBrk="1" hangingPunct="1">
              <a:spcBef>
                <a:spcPct val="10000"/>
              </a:spcBef>
            </a:pPr>
            <a:r>
              <a:rPr lang="en-US" sz="2600" dirty="0" err="1"/>
              <a:t>Multitrack</a:t>
            </a:r>
            <a:r>
              <a:rPr lang="en-US" sz="2600" dirty="0"/>
              <a:t> audio  software</a:t>
            </a:r>
            <a:endParaRPr lang="en-GB" sz="2800" dirty="0"/>
          </a:p>
          <a:p>
            <a:pPr eaLnBrk="1" hangingPunct="1">
              <a:spcBef>
                <a:spcPct val="10000"/>
              </a:spcBef>
            </a:pPr>
            <a:r>
              <a:rPr lang="en-US" sz="2800" dirty="0"/>
              <a:t>freely manipulate recorded sound</a:t>
            </a:r>
          </a:p>
          <a:p>
            <a:pPr marL="1083661" lvl="1" indent="-433465" eaLnBrk="1" hangingPunct="1">
              <a:spcBef>
                <a:spcPct val="10000"/>
              </a:spcBef>
            </a:pPr>
            <a:r>
              <a:rPr lang="en-US" sz="2600" dirty="0"/>
              <a:t>like word processor manipulates typed words</a:t>
            </a:r>
            <a:endParaRPr lang="en-US" sz="2800" dirty="0"/>
          </a:p>
          <a:p>
            <a:pPr eaLnBrk="1" hangingPunct="1">
              <a:spcBef>
                <a:spcPct val="10000"/>
              </a:spcBef>
            </a:pPr>
            <a:r>
              <a:rPr lang="en-US" sz="2800" dirty="0"/>
              <a:t>from 2-channel editor  to  complete digital recording studio</a:t>
            </a:r>
            <a:endParaRPr lang="en-GB" sz="1700" dirty="0"/>
          </a:p>
          <a:p>
            <a:pPr eaLnBrk="1" hangingPunct="1">
              <a:spcBef>
                <a:spcPct val="10000"/>
              </a:spcBef>
            </a:pPr>
            <a:endParaRPr lang="en-GB" sz="1700" dirty="0"/>
          </a:p>
          <a:p>
            <a:pPr eaLnBrk="1" hangingPunct="1">
              <a:spcBef>
                <a:spcPct val="10000"/>
              </a:spcBef>
            </a:pPr>
            <a:endParaRPr lang="en-GB" sz="1700" dirty="0"/>
          </a:p>
          <a:p>
            <a:pPr eaLnBrk="1" hangingPunct="1">
              <a:lnSpc>
                <a:spcPct val="85000"/>
              </a:lnSpc>
              <a:spcBef>
                <a:spcPct val="10000"/>
              </a:spcBef>
              <a:buFont typeface="Wingdings" pitchFamily="2" charset="2"/>
              <a:buAutoNum type="arabicPeriod"/>
            </a:pPr>
            <a:r>
              <a:rPr lang="en-US" sz="2800" dirty="0"/>
              <a:t>Computer-based DAWs </a:t>
            </a:r>
          </a:p>
          <a:p>
            <a:pPr marL="1083661" lvl="1" indent="-433465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600" dirty="0"/>
              <a:t> computer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host for sound card and software 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provides processing power for audio editing</a:t>
            </a:r>
          </a:p>
          <a:p>
            <a:pPr marL="1083661" lvl="1" indent="-433465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600" dirty="0"/>
              <a:t>ADC-DAC sound card 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audio interface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Convert analog into digital audio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assist in processing audio </a:t>
            </a:r>
          </a:p>
          <a:p>
            <a:pPr marL="1083661" lvl="1" indent="-433465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600" dirty="0"/>
              <a:t>digital audio editor software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controls hardware components </a:t>
            </a:r>
          </a:p>
          <a:p>
            <a:pPr marL="1679674" lvl="2" indent="-379282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sz="2300" dirty="0"/>
              <a:t>user interface to allow for recording &amp; editing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8344747" y="5196462"/>
            <a:ext cx="3731196" cy="163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marL="487647" indent="-487647" algn="l">
              <a:lnSpc>
                <a:spcPct val="85000"/>
              </a:lnSpc>
              <a:spcBef>
                <a:spcPct val="10000"/>
              </a:spcBef>
              <a:buClr>
                <a:srgbClr val="333399"/>
              </a:buClr>
              <a:buFont typeface="Wingdings" pitchFamily="2" charset="2"/>
              <a:buAutoNum type="arabicPeriod" startAt="2"/>
            </a:pPr>
            <a:r>
              <a:rPr lang="en-US" sz="2800" dirty="0">
                <a:latin typeface="Arial" charset="0"/>
                <a:ea typeface="+mn-ea"/>
                <a:cs typeface="Arial" charset="0"/>
              </a:rPr>
              <a:t>Integrated DAWs</a:t>
            </a:r>
            <a:endParaRPr lang="en-US" sz="2600" dirty="0">
              <a:latin typeface="Arial" charset="0"/>
              <a:ea typeface="+mn-ea"/>
              <a:cs typeface="Arial" charset="0"/>
            </a:endParaRPr>
          </a:p>
          <a:p>
            <a:pPr marL="1137844" lvl="1" indent="-487647" algn="l">
              <a:lnSpc>
                <a:spcPct val="85000"/>
              </a:lnSpc>
              <a:spcBef>
                <a:spcPct val="1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600" dirty="0">
                <a:latin typeface="Arial" charset="0"/>
                <a:ea typeface="+mn-ea"/>
                <a:cs typeface="Arial" charset="0"/>
              </a:rPr>
              <a:t>Mixing Console</a:t>
            </a:r>
            <a:endParaRPr lang="en-US" sz="2000" dirty="0">
              <a:latin typeface="Arial" charset="0"/>
              <a:ea typeface="+mn-ea"/>
              <a:cs typeface="Arial" charset="0"/>
            </a:endParaRPr>
          </a:p>
          <a:p>
            <a:pPr marL="1137844" lvl="1" indent="-487647" algn="l">
              <a:lnSpc>
                <a:spcPct val="85000"/>
              </a:lnSpc>
              <a:spcBef>
                <a:spcPct val="1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600" dirty="0">
                <a:latin typeface="Arial" charset="0"/>
                <a:ea typeface="+mn-ea"/>
                <a:cs typeface="Arial" charset="0"/>
              </a:rPr>
              <a:t>Control Surface</a:t>
            </a:r>
            <a:endParaRPr lang="en-US" sz="2300" dirty="0">
              <a:latin typeface="Arial" charset="0"/>
              <a:ea typeface="+mn-ea"/>
              <a:cs typeface="Arial" charset="0"/>
            </a:endParaRPr>
          </a:p>
          <a:p>
            <a:pPr marL="1137844" lvl="1" indent="-487647" algn="l">
              <a:lnSpc>
                <a:spcPct val="85000"/>
              </a:lnSpc>
              <a:spcBef>
                <a:spcPct val="1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600" dirty="0">
                <a:latin typeface="Arial" charset="0"/>
                <a:ea typeface="+mn-ea"/>
                <a:cs typeface="Arial" charset="0"/>
              </a:rPr>
              <a:t>Digital interface</a:t>
            </a:r>
          </a:p>
        </p:txBody>
      </p:sp>
      <p:pic>
        <p:nvPicPr>
          <p:cNvPr id="5" name="Picture 8" descr="S ystem 5-MC"/>
          <p:cNvPicPr>
            <a:picLocks noChangeAspect="1" noChangeArrowheads="1"/>
          </p:cNvPicPr>
          <p:nvPr/>
        </p:nvPicPr>
        <p:blipFill>
          <a:blip r:embed="rId3" cstate="print"/>
          <a:srcRect b="3617"/>
          <a:stretch>
            <a:fillRect/>
          </a:stretch>
        </p:blipFill>
        <p:spPr bwMode="auto">
          <a:xfrm>
            <a:off x="8857863" y="7024749"/>
            <a:ext cx="3386667" cy="27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Screenshot of Audacity, a popular open source DAW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udacity-window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8040" y="1204392"/>
            <a:ext cx="9980904" cy="828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Computer DAW Functionality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" y="1189991"/>
            <a:ext cx="12890500" cy="8614410"/>
          </a:xfrm>
          <a:ln/>
        </p:spPr>
        <p:txBody>
          <a:bodyPr/>
          <a:lstStyle/>
          <a:p>
            <a:pPr marL="634936"/>
            <a:r>
              <a:rPr lang="en-US" sz="3600" dirty="0"/>
              <a:t>Standard layout</a:t>
            </a:r>
          </a:p>
          <a:p>
            <a:pPr marL="1142883" lvl="1"/>
            <a:r>
              <a:rPr lang="en-US" sz="3100" dirty="0">
                <a:solidFill>
                  <a:srgbClr val="0000FF"/>
                </a:solidFill>
              </a:rPr>
              <a:t>Transport</a:t>
            </a:r>
            <a:r>
              <a:rPr lang="en-US" sz="3100" dirty="0"/>
              <a:t> controls</a:t>
            </a:r>
          </a:p>
          <a:p>
            <a:pPr marL="1523843" lvl="2"/>
            <a:r>
              <a:rPr lang="en-US" sz="2400" dirty="0"/>
              <a:t>Play, Rewind, Record, ...</a:t>
            </a:r>
          </a:p>
          <a:p>
            <a:pPr marL="1142883" lvl="1"/>
            <a:r>
              <a:rPr lang="en-US" sz="3100" dirty="0">
                <a:solidFill>
                  <a:srgbClr val="0000FF"/>
                </a:solidFill>
              </a:rPr>
              <a:t>Track</a:t>
            </a:r>
            <a:r>
              <a:rPr lang="en-US" sz="3100" dirty="0"/>
              <a:t> controls</a:t>
            </a:r>
          </a:p>
          <a:p>
            <a:pPr marL="1142883" lvl="1"/>
            <a:r>
              <a:rPr lang="en-US" sz="3100" dirty="0">
                <a:solidFill>
                  <a:srgbClr val="0000FF"/>
                </a:solidFill>
              </a:rPr>
              <a:t>Mixer</a:t>
            </a:r>
            <a:r>
              <a:rPr lang="en-US" sz="3100" dirty="0"/>
              <a:t> </a:t>
            </a:r>
          </a:p>
          <a:p>
            <a:pPr marL="1142883" lvl="1"/>
            <a:r>
              <a:rPr lang="en-US" sz="3100" dirty="0"/>
              <a:t>Waveform display</a:t>
            </a:r>
          </a:p>
          <a:p>
            <a:pPr marL="634936"/>
            <a:r>
              <a:rPr lang="en-US" sz="3600" dirty="0" err="1"/>
              <a:t>Multitrack</a:t>
            </a:r>
            <a:r>
              <a:rPr lang="en-US" sz="3600" dirty="0"/>
              <a:t> DAWs </a:t>
            </a:r>
          </a:p>
          <a:p>
            <a:pPr marL="1142883" lvl="1"/>
            <a:r>
              <a:rPr lang="en-US" sz="3100" dirty="0"/>
              <a:t>Can operate on multiple tracks at once</a:t>
            </a:r>
          </a:p>
          <a:p>
            <a:pPr marL="1142883" lvl="1"/>
            <a:r>
              <a:rPr lang="en-US" sz="3100" dirty="0"/>
              <a:t>Adjust overall </a:t>
            </a:r>
            <a:r>
              <a:rPr lang="en-US" sz="3100" dirty="0">
                <a:solidFill>
                  <a:srgbClr val="0000FF"/>
                </a:solidFill>
              </a:rPr>
              <a:t>volume</a:t>
            </a:r>
            <a:r>
              <a:rPr lang="en-US" sz="3100" dirty="0"/>
              <a:t>, </a:t>
            </a:r>
            <a:r>
              <a:rPr lang="en-US" sz="3100" dirty="0">
                <a:solidFill>
                  <a:srgbClr val="0000FF"/>
                </a:solidFill>
              </a:rPr>
              <a:t>balance</a:t>
            </a:r>
            <a:r>
              <a:rPr lang="en-US" sz="3100" dirty="0"/>
              <a:t> of all waveforms in track</a:t>
            </a:r>
          </a:p>
          <a:p>
            <a:pPr marL="1523843" lvl="2"/>
            <a:r>
              <a:rPr lang="en-US" sz="2400" dirty="0">
                <a:solidFill>
                  <a:srgbClr val="0000FF"/>
                </a:solidFill>
              </a:rPr>
              <a:t>Pan</a:t>
            </a:r>
            <a:r>
              <a:rPr lang="en-US" sz="2400" dirty="0"/>
              <a:t> control adjusts balance between speakers</a:t>
            </a:r>
          </a:p>
          <a:p>
            <a:pPr marL="1142883" lvl="1"/>
            <a:r>
              <a:rPr lang="en-US" sz="3100" dirty="0" err="1">
                <a:solidFill>
                  <a:srgbClr val="0000FF"/>
                </a:solidFill>
              </a:rPr>
              <a:t>Plugins</a:t>
            </a:r>
            <a:r>
              <a:rPr lang="en-US" sz="3100" dirty="0"/>
              <a:t> can be placed on a track to process the sound</a:t>
            </a:r>
          </a:p>
          <a:p>
            <a:pPr marL="634936"/>
            <a:r>
              <a:rPr lang="en-US" sz="3600" dirty="0"/>
              <a:t>Automation</a:t>
            </a:r>
          </a:p>
          <a:p>
            <a:pPr marL="1142883" lvl="1"/>
            <a:r>
              <a:rPr lang="en-US" sz="3100" dirty="0"/>
              <a:t>Commonly performed through </a:t>
            </a:r>
            <a:r>
              <a:rPr lang="en-US" sz="3100" dirty="0">
                <a:solidFill>
                  <a:srgbClr val="0000FF"/>
                </a:solidFill>
              </a:rPr>
              <a:t>envelope points</a:t>
            </a:r>
            <a:endParaRPr lang="en-US" sz="3100" dirty="0"/>
          </a:p>
          <a:p>
            <a:pPr marL="1142883" lvl="1"/>
            <a:r>
              <a:rPr lang="en-US" sz="3100" dirty="0"/>
              <a:t>Create and adjust multiple points along waveform</a:t>
            </a:r>
          </a:p>
          <a:p>
            <a:pPr marL="1523843" lvl="2"/>
            <a:r>
              <a:rPr lang="en-US" sz="2800" dirty="0"/>
              <a:t>Specify parameters of sound over time</a:t>
            </a:r>
          </a:p>
        </p:txBody>
      </p:sp>
      <p:pic>
        <p:nvPicPr>
          <p:cNvPr id="12291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9638" y="1235075"/>
            <a:ext cx="4673600" cy="3886199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/>
          </p:cNvSpPr>
          <p:nvPr/>
        </p:nvSpPr>
        <p:spPr bwMode="auto">
          <a:xfrm>
            <a:off x="10871202" y="3788887"/>
            <a:ext cx="1851469" cy="147732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dirty="0">
                <a:latin typeface="Arial" charset="0"/>
                <a:ea typeface="+mn-ea"/>
                <a:cs typeface="Arial" charset="0"/>
                <a:sym typeface="Arial" charset="0"/>
              </a:rPr>
              <a:t>Each dot</a:t>
            </a:r>
          </a:p>
          <a:p>
            <a:pPr algn="l"/>
            <a:r>
              <a:rPr lang="en-US" sz="2400" dirty="0">
                <a:latin typeface="Arial" charset="0"/>
                <a:ea typeface="+mn-ea"/>
                <a:cs typeface="Arial" charset="0"/>
                <a:sym typeface="Arial" charset="0"/>
              </a:rPr>
              <a:t>represents</a:t>
            </a:r>
          </a:p>
          <a:p>
            <a:pPr algn="l"/>
            <a:r>
              <a:rPr lang="en-US" sz="2400" dirty="0">
                <a:latin typeface="Arial" charset="0"/>
                <a:ea typeface="+mn-ea"/>
                <a:cs typeface="Arial" charset="0"/>
                <a:sym typeface="Arial" charset="0"/>
              </a:rPr>
              <a:t>one envelope</a:t>
            </a:r>
          </a:p>
          <a:p>
            <a:pPr algn="l"/>
            <a:r>
              <a:rPr lang="en-US" sz="2400" dirty="0">
                <a:latin typeface="Arial" charset="0"/>
                <a:ea typeface="+mn-ea"/>
                <a:cs typeface="Arial" charset="0"/>
                <a:sym typeface="Arial" charset="0"/>
              </a:rPr>
              <a:t>point</a:t>
            </a: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9244013" y="3729038"/>
            <a:ext cx="1597025" cy="13843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4000" dirty="0"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MIDI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" y="1292402"/>
            <a:ext cx="12494542" cy="7884160"/>
          </a:xfrm>
          <a:ln/>
        </p:spPr>
        <p:txBody>
          <a:bodyPr/>
          <a:lstStyle/>
          <a:p>
            <a:pPr marL="634936"/>
            <a:r>
              <a:rPr lang="en-US" sz="4000" dirty="0">
                <a:solidFill>
                  <a:srgbClr val="0000FF"/>
                </a:solidFill>
              </a:rPr>
              <a:t>M</a:t>
            </a:r>
            <a:r>
              <a:rPr lang="en-US" sz="4000" dirty="0"/>
              <a:t>usical </a:t>
            </a:r>
            <a:r>
              <a:rPr lang="en-US" sz="4000" dirty="0">
                <a:solidFill>
                  <a:srgbClr val="0000FF"/>
                </a:solidFill>
              </a:rPr>
              <a:t>I</a:t>
            </a:r>
            <a:r>
              <a:rPr lang="en-US" sz="4000" dirty="0"/>
              <a:t>nstrument </a:t>
            </a:r>
            <a:r>
              <a:rPr lang="en-US" sz="4000" dirty="0">
                <a:solidFill>
                  <a:srgbClr val="0000FF"/>
                </a:solidFill>
              </a:rPr>
              <a:t>D</a:t>
            </a:r>
            <a:r>
              <a:rPr lang="en-US" sz="4000" dirty="0"/>
              <a:t>igital </a:t>
            </a:r>
            <a:r>
              <a:rPr lang="en-US" sz="4000" dirty="0">
                <a:solidFill>
                  <a:srgbClr val="0000FF"/>
                </a:solidFill>
              </a:rPr>
              <a:t>I</a:t>
            </a:r>
            <a:r>
              <a:rPr lang="en-US" sz="4000" dirty="0"/>
              <a:t>nterface</a:t>
            </a:r>
          </a:p>
          <a:p>
            <a:pPr marL="1142883" lvl="1"/>
            <a:r>
              <a:rPr lang="en-US" sz="3400" dirty="0"/>
              <a:t>Industry-standard electronic </a:t>
            </a:r>
            <a:br>
              <a:rPr lang="en-US" sz="3400" dirty="0"/>
            </a:br>
            <a:r>
              <a:rPr lang="en-US" sz="3400" dirty="0"/>
              <a:t>communication protocol (since 1983)</a:t>
            </a:r>
          </a:p>
          <a:p>
            <a:pPr marL="1142883" lvl="1"/>
            <a:r>
              <a:rPr lang="en-US" sz="3400" dirty="0"/>
              <a:t>Serial interface (3.9 </a:t>
            </a:r>
            <a:r>
              <a:rPr lang="en-US" sz="3400" dirty="0" err="1"/>
              <a:t>kBps</a:t>
            </a:r>
            <a:r>
              <a:rPr lang="en-US" sz="3400" dirty="0"/>
              <a:t>) with </a:t>
            </a:r>
            <a:br>
              <a:rPr lang="en-US" sz="3400" dirty="0"/>
            </a:br>
            <a:r>
              <a:rPr lang="en-US" sz="3400" dirty="0"/>
              <a:t>defined set of messages</a:t>
            </a:r>
          </a:p>
          <a:p>
            <a:pPr marL="1142883" lvl="1"/>
            <a:r>
              <a:rPr lang="en-US" sz="3400" dirty="0"/>
              <a:t>Defines each musical </a:t>
            </a:r>
            <a:r>
              <a:rPr lang="en-US" sz="3400" dirty="0">
                <a:solidFill>
                  <a:srgbClr val="0000FF"/>
                </a:solidFill>
              </a:rPr>
              <a:t>note</a:t>
            </a:r>
            <a:r>
              <a:rPr lang="en-US" sz="3400" dirty="0"/>
              <a:t> in an</a:t>
            </a:r>
            <a:br>
              <a:rPr lang="en-US" sz="3400" dirty="0"/>
            </a:br>
            <a:r>
              <a:rPr lang="en-US" sz="3400" dirty="0"/>
              <a:t>electronic instrument</a:t>
            </a:r>
          </a:p>
          <a:p>
            <a:pPr marL="1523843" lvl="2"/>
            <a:r>
              <a:rPr lang="en-US" sz="2800" dirty="0"/>
              <a:t>Allow instruments and computers </a:t>
            </a:r>
            <a:br>
              <a:rPr lang="en-US" sz="2800" dirty="0"/>
            </a:br>
            <a:r>
              <a:rPr lang="en-US" sz="2800" dirty="0"/>
              <a:t>to exchange data</a:t>
            </a:r>
          </a:p>
          <a:p>
            <a:pPr marL="634936">
              <a:spcBef>
                <a:spcPts val="4200"/>
              </a:spcBef>
            </a:pPr>
            <a:r>
              <a:rPr lang="en-US" sz="4000" dirty="0"/>
              <a:t>MIDI </a:t>
            </a:r>
            <a:r>
              <a:rPr lang="en-US" sz="4000" dirty="0">
                <a:solidFill>
                  <a:srgbClr val="FF0000"/>
                </a:solidFill>
              </a:rPr>
              <a:t>does not</a:t>
            </a:r>
            <a:r>
              <a:rPr lang="en-US" sz="4000" dirty="0"/>
              <a:t> transmit audio </a:t>
            </a:r>
          </a:p>
          <a:p>
            <a:pPr marL="1142883" lvl="1"/>
            <a:r>
              <a:rPr lang="en-US" sz="3400" dirty="0"/>
              <a:t>Transmits digital symbolic information</a:t>
            </a:r>
            <a:br>
              <a:rPr lang="en-US" sz="3400" dirty="0"/>
            </a:br>
            <a:r>
              <a:rPr lang="en-US" sz="3400" dirty="0"/>
              <a:t>about a performance</a:t>
            </a:r>
          </a:p>
        </p:txBody>
      </p:sp>
      <p:pic>
        <p:nvPicPr>
          <p:cNvPr id="7" name="Picture 5" descr="Image:NoteNamesFrequenciesAndMidiNumbers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52991" t="4370" r="8607" b="3809"/>
          <a:stretch>
            <a:fillRect/>
          </a:stretch>
        </p:blipFill>
        <p:spPr bwMode="auto">
          <a:xfrm>
            <a:off x="10496444" y="0"/>
            <a:ext cx="2508356" cy="975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MIDI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1130302"/>
            <a:ext cx="12814300" cy="838199"/>
          </a:xfrm>
          <a:ln/>
        </p:spPr>
        <p:txBody>
          <a:bodyPr/>
          <a:lstStyle/>
          <a:p>
            <a:pPr marL="634936"/>
            <a:r>
              <a:rPr lang="en-US" dirty="0"/>
              <a:t>Example MIDI messages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9602" y="3492500"/>
            <a:ext cx="6742113" cy="3975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/>
          </p:cNvSpPr>
          <p:nvPr/>
        </p:nvSpPr>
        <p:spPr bwMode="auto">
          <a:xfrm>
            <a:off x="4432300" y="5092702"/>
            <a:ext cx="5346699" cy="2260599"/>
          </a:xfrm>
          <a:prstGeom prst="rect">
            <a:avLst/>
          </a:prstGeom>
          <a:noFill/>
          <a:ln w="508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8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7886700" y="3975102"/>
            <a:ext cx="1879600" cy="1028700"/>
          </a:xfrm>
          <a:prstGeom prst="rect">
            <a:avLst/>
          </a:prstGeom>
          <a:noFill/>
          <a:ln w="508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8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6375400" y="7410451"/>
            <a:ext cx="5537200" cy="1092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Note On / Note Off</a:t>
            </a:r>
          </a:p>
          <a:p>
            <a:pPr algn="l"/>
            <a:r>
              <a:rPr lang="en-US" sz="2800" dirty="0">
                <a:latin typeface="Arial" charset="0"/>
                <a:ea typeface="+mn-ea"/>
                <a:cs typeface="Arial" charset="0"/>
                <a:sym typeface="Arial" charset="0"/>
              </a:rPr>
              <a:t>Note #, Velocity</a:t>
            </a:r>
          </a:p>
        </p:txBody>
      </p:sp>
      <p:sp>
        <p:nvSpPr>
          <p:cNvPr id="16391" name="Rectangle 7"/>
          <p:cNvSpPr>
            <a:spLocks/>
          </p:cNvSpPr>
          <p:nvPr/>
        </p:nvSpPr>
        <p:spPr bwMode="auto">
          <a:xfrm>
            <a:off x="3314703" y="3746502"/>
            <a:ext cx="4495799" cy="1257300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8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392" name="Rectangle 8"/>
          <p:cNvSpPr>
            <a:spLocks/>
          </p:cNvSpPr>
          <p:nvPr/>
        </p:nvSpPr>
        <p:spPr bwMode="auto">
          <a:xfrm>
            <a:off x="3924300" y="5422901"/>
            <a:ext cx="444500" cy="1257300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8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393" name="Rectangle 9"/>
          <p:cNvSpPr>
            <a:spLocks/>
          </p:cNvSpPr>
          <p:nvPr/>
        </p:nvSpPr>
        <p:spPr bwMode="auto">
          <a:xfrm>
            <a:off x="3187700" y="2000253"/>
            <a:ext cx="6694276" cy="14858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Control Change</a:t>
            </a:r>
          </a:p>
          <a:p>
            <a:pPr algn="l"/>
            <a:r>
              <a:rPr lang="en-US" sz="2800" dirty="0">
                <a:latin typeface="Arial" charset="0"/>
                <a:ea typeface="+mn-ea"/>
                <a:cs typeface="Arial" charset="0"/>
                <a:sym typeface="Arial" charset="0"/>
              </a:rPr>
              <a:t>Control #, Value</a:t>
            </a:r>
          </a:p>
          <a:p>
            <a:pPr algn="l"/>
            <a:r>
              <a:rPr lang="en-US" sz="2800" dirty="0">
                <a:latin typeface="Arial" charset="0"/>
                <a:ea typeface="+mn-ea"/>
                <a:cs typeface="Arial" charset="0"/>
                <a:sym typeface="Arial" charset="0"/>
              </a:rPr>
              <a:t>e.g. Modulation, Pan, Effect Levels</a:t>
            </a:r>
          </a:p>
        </p:txBody>
      </p:sp>
      <p:sp>
        <p:nvSpPr>
          <p:cNvPr id="16394" name="Rectangle 10"/>
          <p:cNvSpPr>
            <a:spLocks/>
          </p:cNvSpPr>
          <p:nvPr/>
        </p:nvSpPr>
        <p:spPr bwMode="auto">
          <a:xfrm>
            <a:off x="3416302" y="5422900"/>
            <a:ext cx="444500" cy="1270000"/>
          </a:xfrm>
          <a:prstGeom prst="rect">
            <a:avLst/>
          </a:prstGeom>
          <a:noFill/>
          <a:ln w="50800" cap="flat">
            <a:solidFill>
              <a:srgbClr val="FF7F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800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395" name="Rectangle 11"/>
          <p:cNvSpPr>
            <a:spLocks/>
          </p:cNvSpPr>
          <p:nvPr/>
        </p:nvSpPr>
        <p:spPr bwMode="auto">
          <a:xfrm>
            <a:off x="812801" y="7416801"/>
            <a:ext cx="3948607" cy="1092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FF7F00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Pitch Wheel</a:t>
            </a:r>
          </a:p>
          <a:p>
            <a:pPr algn="l"/>
            <a:r>
              <a:rPr lang="en-US" sz="2800" dirty="0">
                <a:latin typeface="Arial" charset="0"/>
                <a:ea typeface="+mn-ea"/>
                <a:cs typeface="Arial" charset="0"/>
                <a:sym typeface="Arial" charset="0"/>
              </a:rPr>
              <a:t>Pitch value (up / down)</a:t>
            </a:r>
          </a:p>
        </p:txBody>
      </p:sp>
    </p:spTree>
    <p:extLst>
      <p:ext uri="{BB962C8B-B14F-4D97-AF65-F5344CB8AC3E}">
        <p14:creationId xmlns:p14="http://schemas.microsoft.com/office/powerpoint/2010/main" val="14899922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Sequencers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492424"/>
            <a:ext cx="13004800" cy="8261175"/>
          </a:xfrm>
          <a:ln/>
        </p:spPr>
        <p:txBody>
          <a:bodyPr/>
          <a:lstStyle/>
          <a:p>
            <a:pPr marL="634936">
              <a:lnSpc>
                <a:spcPct val="114000"/>
              </a:lnSpc>
              <a:spcBef>
                <a:spcPts val="400"/>
              </a:spcBef>
            </a:pPr>
            <a:r>
              <a:rPr lang="en-US" sz="3600" dirty="0"/>
              <a:t>Program in computer or stand-alone keyboard</a:t>
            </a:r>
          </a:p>
          <a:p>
            <a:pPr marL="1142883" lvl="1">
              <a:lnSpc>
                <a:spcPct val="114000"/>
              </a:lnSpc>
              <a:spcBef>
                <a:spcPts val="400"/>
              </a:spcBef>
            </a:pPr>
            <a:r>
              <a:rPr lang="en-US" sz="3200" dirty="0"/>
              <a:t>Record &amp; edit musical performance </a:t>
            </a:r>
            <a:r>
              <a:rPr lang="en-US" sz="3200" dirty="0">
                <a:solidFill>
                  <a:srgbClr val="0000FF"/>
                </a:solidFill>
              </a:rPr>
              <a:t>without audio input</a:t>
            </a:r>
            <a:endParaRPr lang="en-US" sz="3200" dirty="0"/>
          </a:p>
          <a:p>
            <a:pPr marL="1142883" lvl="1">
              <a:lnSpc>
                <a:spcPct val="114000"/>
              </a:lnSpc>
              <a:spcBef>
                <a:spcPts val="400"/>
              </a:spcBef>
            </a:pPr>
            <a:r>
              <a:rPr lang="en-US" sz="3200" dirty="0"/>
              <a:t>Performance recorded as MIDI </a:t>
            </a:r>
            <a:r>
              <a:rPr lang="en-US" sz="3200" dirty="0">
                <a:solidFill>
                  <a:srgbClr val="0000FF"/>
                </a:solidFill>
              </a:rPr>
              <a:t>events</a:t>
            </a:r>
            <a:endParaRPr lang="en-US" sz="2400" dirty="0"/>
          </a:p>
          <a:p>
            <a:pPr marL="1711804" lvl="2">
              <a:lnSpc>
                <a:spcPct val="114000"/>
              </a:lnSpc>
              <a:spcBef>
                <a:spcPts val="400"/>
              </a:spcBef>
            </a:pPr>
            <a:r>
              <a:rPr lang="en-US" sz="2400" dirty="0"/>
              <a:t>What (virtual) instruments played </a:t>
            </a:r>
          </a:p>
          <a:p>
            <a:pPr marL="1711804" lvl="2">
              <a:lnSpc>
                <a:spcPct val="114000"/>
              </a:lnSpc>
              <a:spcBef>
                <a:spcPts val="400"/>
              </a:spcBef>
            </a:pPr>
            <a:r>
              <a:rPr lang="en-US" sz="2400" dirty="0"/>
              <a:t>What note played, when, and how loud</a:t>
            </a:r>
          </a:p>
          <a:p>
            <a:pPr marL="2174040" lvl="3">
              <a:lnSpc>
                <a:spcPct val="114000"/>
              </a:lnSpc>
              <a:spcBef>
                <a:spcPts val="400"/>
              </a:spcBef>
            </a:pPr>
            <a:r>
              <a:rPr lang="en-US" sz="1800" dirty="0"/>
              <a:t>How hard key was pressed (</a:t>
            </a:r>
            <a:r>
              <a:rPr lang="en-US" sz="1800" dirty="0">
                <a:solidFill>
                  <a:srgbClr val="0000FF"/>
                </a:solidFill>
              </a:rPr>
              <a:t>velocity</a:t>
            </a:r>
            <a:r>
              <a:rPr lang="en-US" sz="1800" dirty="0"/>
              <a:t>)</a:t>
            </a:r>
          </a:p>
          <a:p>
            <a:pPr marL="1711804" lvl="2">
              <a:lnSpc>
                <a:spcPct val="114000"/>
              </a:lnSpc>
              <a:spcBef>
                <a:spcPts val="400"/>
              </a:spcBef>
            </a:pPr>
            <a:r>
              <a:rPr lang="en-US" sz="2400" dirty="0"/>
              <a:t>When did sustain pedal (or other controls) get pressed</a:t>
            </a:r>
          </a:p>
          <a:p>
            <a:pPr marL="1142883" lvl="1">
              <a:lnSpc>
                <a:spcPct val="114000"/>
              </a:lnSpc>
              <a:spcBef>
                <a:spcPts val="400"/>
              </a:spcBef>
            </a:pPr>
            <a:r>
              <a:rPr lang="en-US" sz="3200" dirty="0"/>
              <a:t>Data played back into MIDI </a:t>
            </a:r>
            <a:r>
              <a:rPr lang="en-US" sz="3200" dirty="0" err="1"/>
              <a:t>synth</a:t>
            </a:r>
            <a:r>
              <a:rPr lang="en-US" sz="3200" dirty="0"/>
              <a:t> or sound module</a:t>
            </a:r>
          </a:p>
          <a:p>
            <a:pPr marL="634936">
              <a:lnSpc>
                <a:spcPct val="114000"/>
              </a:lnSpc>
              <a:spcBef>
                <a:spcPts val="400"/>
              </a:spcBef>
            </a:pPr>
            <a:r>
              <a:rPr lang="en-US" sz="3600" dirty="0"/>
              <a:t>Can change sound without re-recording</a:t>
            </a:r>
          </a:p>
          <a:p>
            <a:pPr marL="1142883" lvl="1">
              <a:lnSpc>
                <a:spcPct val="114000"/>
              </a:lnSpc>
              <a:spcBef>
                <a:spcPts val="400"/>
              </a:spcBef>
            </a:pPr>
            <a:r>
              <a:rPr lang="en-US" sz="3200" dirty="0"/>
              <a:t>e.g. select piano, later decide to change to organ</a:t>
            </a:r>
          </a:p>
          <a:p>
            <a:pPr marL="634936">
              <a:lnSpc>
                <a:spcPct val="114000"/>
              </a:lnSpc>
              <a:spcBef>
                <a:spcPts val="400"/>
              </a:spcBef>
            </a:pPr>
            <a:r>
              <a:rPr lang="en-US" sz="3600" dirty="0"/>
              <a:t>Multiple modules can use different </a:t>
            </a:r>
            <a:r>
              <a:rPr lang="en-US" sz="3600" dirty="0">
                <a:solidFill>
                  <a:srgbClr val="0000FF"/>
                </a:solidFill>
              </a:rPr>
              <a:t>MIDI channels</a:t>
            </a:r>
            <a:endParaRPr lang="en-US" sz="3600" dirty="0"/>
          </a:p>
          <a:p>
            <a:pPr marL="1142883" lvl="1">
              <a:lnSpc>
                <a:spcPct val="114000"/>
              </a:lnSpc>
              <a:spcBef>
                <a:spcPts val="400"/>
              </a:spcBef>
              <a:buFont typeface="Arial" charset="0"/>
              <a:buChar char="•"/>
            </a:pPr>
            <a:r>
              <a:rPr lang="en-US" sz="3200" dirty="0"/>
              <a:t>Layer sounds / instruments to create orchestra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Sequencers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1130301"/>
            <a:ext cx="12814300" cy="1968501"/>
          </a:xfrm>
          <a:ln/>
        </p:spPr>
        <p:txBody>
          <a:bodyPr/>
          <a:lstStyle/>
          <a:p>
            <a:pPr marL="634936"/>
            <a:r>
              <a:rPr lang="en-US" sz="4000" dirty="0"/>
              <a:t>Most modern sequencers now feature audio editing and processing capabilities </a:t>
            </a:r>
          </a:p>
          <a:p>
            <a:pPr marL="1142883" lvl="1"/>
            <a:r>
              <a:rPr lang="en-US" sz="3400" dirty="0"/>
              <a:t>Sequencers      DAWs</a:t>
            </a:r>
          </a:p>
        </p:txBody>
      </p:sp>
      <p:pic>
        <p:nvPicPr>
          <p:cNvPr id="1945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175" y="3255965"/>
            <a:ext cx="9042401" cy="63119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9460" name="Rectangle 4"/>
          <p:cNvSpPr>
            <a:spLocks/>
          </p:cNvSpPr>
          <p:nvPr/>
        </p:nvSpPr>
        <p:spPr bwMode="auto">
          <a:xfrm>
            <a:off x="9994900" y="5823864"/>
            <a:ext cx="1740861" cy="86177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Sequencer</a:t>
            </a:r>
          </a:p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in 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Cubase</a:t>
            </a:r>
            <a:endParaRPr lang="en-US" sz="2800" dirty="0">
              <a:solidFill>
                <a:srgbClr val="0000FF"/>
              </a:solidFill>
              <a:latin typeface="Arial" charset="0"/>
              <a:ea typeface="+mn-ea"/>
              <a:cs typeface="Arial" charset="0"/>
              <a:sym typeface="Arial" charset="0"/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H="1">
            <a:off x="3838577" y="2755900"/>
            <a:ext cx="428625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pPr algn="l"/>
            <a:endParaRPr lang="en-US" sz="2600" dirty="0"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40694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Sequencers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1130300"/>
            <a:ext cx="12814300" cy="1854199"/>
          </a:xfrm>
          <a:ln/>
        </p:spPr>
        <p:txBody>
          <a:bodyPr/>
          <a:lstStyle/>
          <a:p>
            <a:pPr marL="634936"/>
            <a:r>
              <a:rPr lang="en-US" sz="4000" dirty="0"/>
              <a:t>Some sequencers used for live performance as well as composing / arranging</a:t>
            </a:r>
          </a:p>
          <a:p>
            <a:pPr marL="1142883" lvl="1"/>
            <a:r>
              <a:rPr lang="en-US" sz="3400" dirty="0"/>
              <a:t>Also precision mixing by DJs</a:t>
            </a:r>
          </a:p>
        </p:txBody>
      </p:sp>
      <p:pic>
        <p:nvPicPr>
          <p:cNvPr id="2150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799" y="3136902"/>
            <a:ext cx="9793289" cy="62992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21508" name="Rectangle 4"/>
          <p:cNvSpPr>
            <a:spLocks/>
          </p:cNvSpPr>
          <p:nvPr/>
        </p:nvSpPr>
        <p:spPr bwMode="auto">
          <a:xfrm>
            <a:off x="10541003" y="5849263"/>
            <a:ext cx="1219886" cy="86177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800" dirty="0" err="1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Ableton</a:t>
            </a:r>
            <a:endParaRPr lang="en-US" sz="2800" dirty="0">
              <a:solidFill>
                <a:srgbClr val="0000FF"/>
              </a:solidFill>
              <a:latin typeface="Arial" charset="0"/>
              <a:ea typeface="+mn-ea"/>
              <a:cs typeface="Arial" charset="0"/>
              <a:sym typeface="Arial" charset="0"/>
            </a:endParaRPr>
          </a:p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71869728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Tracks and mixer strips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" y="1130298"/>
            <a:ext cx="12585700" cy="8355013"/>
          </a:xfrm>
          <a:ln/>
        </p:spPr>
        <p:txBody>
          <a:bodyPr/>
          <a:lstStyle/>
          <a:p>
            <a:pPr marL="539750" indent="-457200"/>
            <a:r>
              <a:rPr lang="en-US" sz="3600" dirty="0"/>
              <a:t>No separation between </a:t>
            </a:r>
            <a:r>
              <a:rPr lang="en-US" sz="3600" dirty="0" err="1">
                <a:solidFill>
                  <a:srgbClr val="0000FF"/>
                </a:solidFill>
              </a:rPr>
              <a:t>multitrack</a:t>
            </a:r>
            <a:r>
              <a:rPr lang="en-US" sz="3600" dirty="0"/>
              <a:t> and the </a:t>
            </a:r>
            <a:r>
              <a:rPr lang="en-US" sz="3600" dirty="0">
                <a:solidFill>
                  <a:srgbClr val="0000FF"/>
                </a:solidFill>
              </a:rPr>
              <a:t>mixer</a:t>
            </a:r>
            <a:endParaRPr lang="en-US" sz="3600" dirty="0"/>
          </a:p>
          <a:p>
            <a:pPr marL="573960"/>
            <a:r>
              <a:rPr lang="en-US" sz="3600" dirty="0" err="1"/>
              <a:t>Multitrack</a:t>
            </a:r>
            <a:r>
              <a:rPr lang="en-US" sz="3600" dirty="0"/>
              <a:t> represented as </a:t>
            </a:r>
            <a:r>
              <a:rPr lang="en-US" sz="3600" dirty="0">
                <a:solidFill>
                  <a:srgbClr val="0000FF"/>
                </a:solidFill>
              </a:rPr>
              <a:t>sequence window</a:t>
            </a:r>
            <a:endParaRPr lang="en-US" sz="3600" dirty="0"/>
          </a:p>
          <a:p>
            <a:pPr marL="1142883" lvl="1"/>
            <a:r>
              <a:rPr lang="en-US" sz="3200" dirty="0"/>
              <a:t>Also known as arrangement, edit or project window</a:t>
            </a:r>
          </a:p>
          <a:p>
            <a:pPr marL="1142883" lvl="1"/>
            <a:r>
              <a:rPr lang="en-US" sz="3200" dirty="0"/>
              <a:t>Shows tracks and audio regions</a:t>
            </a:r>
          </a:p>
          <a:p>
            <a:pPr marL="634936"/>
            <a:r>
              <a:rPr lang="en-US" sz="3600" dirty="0"/>
              <a:t>Lose the channels, just </a:t>
            </a:r>
            <a:r>
              <a:rPr lang="en-US" sz="3600" dirty="0">
                <a:solidFill>
                  <a:srgbClr val="3333CC"/>
                </a:solidFill>
              </a:rPr>
              <a:t>tracks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3333CC"/>
                </a:solidFill>
              </a:rPr>
              <a:t>mixer strips</a:t>
            </a:r>
            <a:endParaRPr lang="en-US" sz="4000" dirty="0">
              <a:solidFill>
                <a:srgbClr val="3333CC"/>
              </a:solidFill>
            </a:endParaRPr>
          </a:p>
          <a:p>
            <a:pPr marL="1142883" lvl="1"/>
            <a:r>
              <a:rPr lang="en-US" sz="3200" dirty="0"/>
              <a:t>New track in sequence window creates a new mixer strip in mixer window</a:t>
            </a:r>
          </a:p>
          <a:p>
            <a:pPr marL="573932"/>
            <a:r>
              <a:rPr lang="en-GB" sz="3600" dirty="0"/>
              <a:t>Mixer strips</a:t>
            </a:r>
          </a:p>
          <a:p>
            <a:pPr marL="1142883" lvl="1"/>
            <a:r>
              <a:rPr lang="en-GB" sz="3200" dirty="0"/>
              <a:t>Similar to </a:t>
            </a:r>
            <a:r>
              <a:rPr lang="en-GB" sz="3200" dirty="0">
                <a:solidFill>
                  <a:srgbClr val="3333CC"/>
                </a:solidFill>
              </a:rPr>
              <a:t>channel strips </a:t>
            </a:r>
            <a:r>
              <a:rPr lang="en-GB" sz="3200" dirty="0"/>
              <a:t>on consoles</a:t>
            </a:r>
          </a:p>
          <a:p>
            <a:pPr marL="1711835" lvl="2"/>
            <a:r>
              <a:rPr lang="en-GB" sz="2800" dirty="0"/>
              <a:t>Have input</a:t>
            </a:r>
          </a:p>
          <a:p>
            <a:pPr marL="1711835" lvl="2"/>
            <a:r>
              <a:rPr lang="en-GB" sz="2800" dirty="0"/>
              <a:t>Signal flows through specific path</a:t>
            </a:r>
          </a:p>
          <a:p>
            <a:pPr marL="1711835" lvl="2"/>
            <a:r>
              <a:rPr lang="en-GB" sz="2800" dirty="0"/>
              <a:t>Routed to output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Mixing console overview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32384"/>
            <a:ext cx="13004800" cy="8621216"/>
          </a:xfrm>
          <a:ln/>
        </p:spPr>
        <p:txBody>
          <a:bodyPr/>
          <a:lstStyle/>
          <a:p>
            <a:pPr marL="534988" indent="-352425">
              <a:spcAft>
                <a:spcPts val="600"/>
              </a:spcAft>
            </a:pPr>
            <a:r>
              <a:rPr lang="en-US" sz="4400" dirty="0"/>
              <a:t>Mixing console/mixing desk/audio mixer</a:t>
            </a:r>
            <a:endParaRPr lang="en-US" dirty="0"/>
          </a:p>
          <a:p>
            <a:pPr marL="900113" lvl="1" indent="-365125">
              <a:spcAft>
                <a:spcPts val="600"/>
              </a:spcAft>
            </a:pPr>
            <a:r>
              <a:rPr lang="en-US" dirty="0"/>
              <a:t>Device for </a:t>
            </a:r>
            <a:r>
              <a:rPr lang="en-US" dirty="0">
                <a:solidFill>
                  <a:srgbClr val="0000FF"/>
                </a:solidFill>
              </a:rPr>
              <a:t>combining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routing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modifying</a:t>
            </a:r>
            <a:r>
              <a:rPr lang="en-US" dirty="0"/>
              <a:t> audio signals</a:t>
            </a:r>
          </a:p>
          <a:p>
            <a:pPr marL="900113" lvl="1" indent="-365125">
              <a:spcAft>
                <a:spcPts val="600"/>
              </a:spcAft>
            </a:pPr>
            <a:r>
              <a:rPr lang="en-US" dirty="0"/>
              <a:t>Analog or digital signals, depending on type</a:t>
            </a:r>
          </a:p>
          <a:p>
            <a:pPr marL="900113" lvl="1" indent="-365125">
              <a:spcAft>
                <a:spcPts val="600"/>
              </a:spcAft>
            </a:pPr>
            <a:r>
              <a:rPr lang="en-US" dirty="0"/>
              <a:t>Modified signals summed to produce output</a:t>
            </a:r>
          </a:p>
          <a:p>
            <a:pPr marL="534988" indent="-352425">
              <a:spcAft>
                <a:spcPts val="600"/>
              </a:spcAft>
            </a:pPr>
            <a:r>
              <a:rPr lang="en-US" dirty="0"/>
              <a:t>Main functions</a:t>
            </a:r>
          </a:p>
          <a:p>
            <a:pPr marL="900113" lvl="1" indent="-365125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Summing</a:t>
            </a:r>
            <a:r>
              <a:rPr lang="en-US" dirty="0"/>
              <a:t>: combining audio signals</a:t>
            </a:r>
          </a:p>
          <a:p>
            <a:pPr marL="1350963" lvl="2" indent="-268288">
              <a:spcAft>
                <a:spcPts val="600"/>
              </a:spcAft>
            </a:pPr>
            <a:r>
              <a:rPr lang="en-US" dirty="0"/>
              <a:t>Many channels summed to stereo or mono via mix bus</a:t>
            </a:r>
          </a:p>
          <a:p>
            <a:pPr marL="900113" lvl="1" indent="-365125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Processing</a:t>
            </a:r>
            <a:r>
              <a:rPr lang="en-US" dirty="0"/>
              <a:t>: modifying audio signal properties</a:t>
            </a:r>
          </a:p>
          <a:p>
            <a:pPr marL="1350963" lvl="2" indent="-268288">
              <a:spcAft>
                <a:spcPts val="600"/>
              </a:spcAft>
            </a:pPr>
            <a:r>
              <a:rPr lang="en-US" dirty="0"/>
              <a:t>Consoles often have on-board </a:t>
            </a:r>
            <a:r>
              <a:rPr lang="en-US" dirty="0" err="1"/>
              <a:t>equalisers</a:t>
            </a:r>
            <a:r>
              <a:rPr lang="en-US" dirty="0"/>
              <a:t> and dynamics processors</a:t>
            </a:r>
          </a:p>
          <a:p>
            <a:pPr marL="900113" lvl="1" indent="-365125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Routing</a:t>
            </a:r>
            <a:r>
              <a:rPr lang="en-US" dirty="0"/>
              <a:t>: grouping, sending and receiving signals</a:t>
            </a:r>
          </a:p>
          <a:p>
            <a:pPr marL="1350963" lvl="2" indent="-268288">
              <a:spcAft>
                <a:spcPts val="600"/>
              </a:spcAft>
            </a:pPr>
            <a:r>
              <a:rPr lang="en-US" dirty="0"/>
              <a:t>Enable use of external processors and effects</a:t>
            </a:r>
          </a:p>
          <a:p>
            <a:pPr marL="1350963" lvl="2" indent="-268288">
              <a:spcAft>
                <a:spcPts val="600"/>
              </a:spcAft>
            </a:pPr>
            <a:r>
              <a:rPr lang="en-US" dirty="0"/>
              <a:t>Insert points, auxiliary sends and receives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Tracks and mixer strips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" y="1130299"/>
            <a:ext cx="12585700" cy="3541678"/>
          </a:xfrm>
          <a:ln/>
        </p:spPr>
        <p:txBody>
          <a:bodyPr/>
          <a:lstStyle/>
          <a:p>
            <a:pPr marL="573960"/>
            <a:r>
              <a:rPr lang="en-US" sz="2800" dirty="0"/>
              <a:t>Multitrack represented as </a:t>
            </a:r>
            <a:r>
              <a:rPr lang="en-US" sz="2800" dirty="0">
                <a:solidFill>
                  <a:srgbClr val="0000FF"/>
                </a:solidFill>
              </a:rPr>
              <a:t>sequence window</a:t>
            </a:r>
            <a:endParaRPr lang="en-US" sz="2800" dirty="0"/>
          </a:p>
          <a:p>
            <a:pPr marL="1142883" lvl="1"/>
            <a:r>
              <a:rPr lang="en-US" sz="2600" dirty="0"/>
              <a:t>Shows tracks and audio regions</a:t>
            </a:r>
          </a:p>
          <a:p>
            <a:pPr marL="1142883" lvl="1"/>
            <a:r>
              <a:rPr lang="en-US" sz="2600" dirty="0"/>
              <a:t>New track in sequence window creates a new mixer strip in mixer window</a:t>
            </a:r>
            <a:endParaRPr lang="en-US" sz="2800" dirty="0"/>
          </a:p>
        </p:txBody>
      </p:sp>
      <p:pic>
        <p:nvPicPr>
          <p:cNvPr id="23555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59920"/>
            <a:ext cx="13004800" cy="48768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23556" name="Rectangle 4"/>
          <p:cNvSpPr>
            <a:spLocks/>
          </p:cNvSpPr>
          <p:nvPr/>
        </p:nvSpPr>
        <p:spPr bwMode="auto">
          <a:xfrm>
            <a:off x="533402" y="9222671"/>
            <a:ext cx="5312360" cy="43772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Sequence / Audio Editor Window</a:t>
            </a:r>
          </a:p>
        </p:txBody>
      </p:sp>
      <p:sp>
        <p:nvSpPr>
          <p:cNvPr id="23557" name="Rectangle 5"/>
          <p:cNvSpPr>
            <a:spLocks/>
          </p:cNvSpPr>
          <p:nvPr/>
        </p:nvSpPr>
        <p:spPr bwMode="auto">
          <a:xfrm>
            <a:off x="8648700" y="9229021"/>
            <a:ext cx="2291226" cy="43772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Mixer Window</a:t>
            </a:r>
          </a:p>
        </p:txBody>
      </p:sp>
    </p:spTree>
    <p:extLst>
      <p:ext uri="{BB962C8B-B14F-4D97-AF65-F5344CB8AC3E}">
        <p14:creationId xmlns:p14="http://schemas.microsoft.com/office/powerpoint/2010/main" val="3753469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658688" presetClass="entr" presetSubtype="8075630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0658688" presetClass="entr" presetSubtype="8077785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658688" presetClass="entr" presetSubtype="8077952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  <p:bldP spid="2355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Tracks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87579"/>
            <a:ext cx="13004800" cy="8666021"/>
          </a:xfrm>
          <a:ln/>
        </p:spPr>
        <p:txBody>
          <a:bodyPr/>
          <a:lstStyle/>
          <a:p>
            <a:pPr marL="634936"/>
            <a:r>
              <a:rPr lang="en-US" sz="3400" dirty="0">
                <a:solidFill>
                  <a:srgbClr val="0000FF"/>
                </a:solidFill>
              </a:rPr>
              <a:t>Audio</a:t>
            </a:r>
            <a:r>
              <a:rPr lang="en-US" sz="3400" dirty="0"/>
              <a:t>: raw tracks and their audio regions</a:t>
            </a:r>
          </a:p>
          <a:p>
            <a:pPr marL="634936"/>
            <a:r>
              <a:rPr lang="en-US" sz="3400" dirty="0">
                <a:solidFill>
                  <a:srgbClr val="0000FF"/>
                </a:solidFill>
              </a:rPr>
              <a:t>Aux</a:t>
            </a:r>
            <a:r>
              <a:rPr lang="en-US" sz="3400" dirty="0"/>
              <a:t> </a:t>
            </a:r>
          </a:p>
          <a:p>
            <a:pPr marL="1142883" lvl="1"/>
            <a:r>
              <a:rPr lang="en-US" sz="2800" dirty="0"/>
              <a:t>Audio grouping and to accommodate effects as part of an aux send</a:t>
            </a:r>
          </a:p>
          <a:p>
            <a:pPr marL="1142883" lvl="1"/>
            <a:r>
              <a:rPr lang="en-US" sz="2800" dirty="0"/>
              <a:t>Sometimes called </a:t>
            </a:r>
            <a:r>
              <a:rPr lang="en-US" sz="2800" dirty="0">
                <a:solidFill>
                  <a:srgbClr val="0000FF"/>
                </a:solidFill>
              </a:rPr>
              <a:t>FX channel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00FF"/>
                </a:solidFill>
              </a:rPr>
              <a:t>group channel</a:t>
            </a:r>
            <a:endParaRPr lang="en-US" sz="2800" dirty="0"/>
          </a:p>
          <a:p>
            <a:pPr marL="634936"/>
            <a:r>
              <a:rPr lang="en-US" sz="3400" dirty="0">
                <a:solidFill>
                  <a:srgbClr val="0000FF"/>
                </a:solidFill>
              </a:rPr>
              <a:t>Master</a:t>
            </a:r>
            <a:r>
              <a:rPr lang="en-US" sz="3400" dirty="0"/>
              <a:t>: most commonly main stereo buss</a:t>
            </a:r>
          </a:p>
          <a:p>
            <a:pPr marL="1142883" lvl="1"/>
            <a:r>
              <a:rPr lang="en-US" sz="2800" dirty="0"/>
              <a:t>In sequence window, these tracks only display </a:t>
            </a:r>
            <a:r>
              <a:rPr lang="en-US" sz="2800" dirty="0">
                <a:solidFill>
                  <a:srgbClr val="0000FF"/>
                </a:solidFill>
              </a:rPr>
              <a:t>automation data</a:t>
            </a:r>
            <a:endParaRPr lang="en-US" sz="2800" dirty="0"/>
          </a:p>
          <a:p>
            <a:pPr marL="634936"/>
            <a:r>
              <a:rPr lang="en-US" sz="3400" dirty="0">
                <a:solidFill>
                  <a:srgbClr val="0000FF"/>
                </a:solidFill>
              </a:rPr>
              <a:t>MIDI</a:t>
            </a:r>
            <a:r>
              <a:rPr lang="en-US" sz="3400" dirty="0"/>
              <a:t>: record, edit and output symbolic information</a:t>
            </a:r>
          </a:p>
          <a:p>
            <a:pPr marL="1142883" lvl="1"/>
            <a:r>
              <a:rPr lang="en-US" sz="2800" dirty="0"/>
              <a:t>Sometimes used during mixing to automate external digital units or store/recall their state and presets</a:t>
            </a:r>
          </a:p>
          <a:p>
            <a:pPr marL="1142883" lvl="1"/>
            <a:r>
              <a:rPr lang="en-US" sz="2800" dirty="0"/>
              <a:t>Might be used for drum triggering</a:t>
            </a:r>
          </a:p>
          <a:p>
            <a:pPr marL="634936"/>
            <a:r>
              <a:rPr lang="en-US" sz="3400" dirty="0">
                <a:solidFill>
                  <a:srgbClr val="0000FF"/>
                </a:solidFill>
              </a:rPr>
              <a:t>Instrument</a:t>
            </a:r>
            <a:r>
              <a:rPr lang="en-US" sz="3400" dirty="0"/>
              <a:t>: contain MIDI data</a:t>
            </a:r>
          </a:p>
          <a:p>
            <a:pPr marL="1142883" lvl="1">
              <a:buFont typeface="Arial" charset="0"/>
              <a:buChar char="•"/>
            </a:pPr>
            <a:r>
              <a:rPr lang="en-US" sz="2800" dirty="0"/>
              <a:t>Converted to audio by </a:t>
            </a:r>
            <a:r>
              <a:rPr lang="en-US" sz="2800" dirty="0">
                <a:solidFill>
                  <a:srgbClr val="0000FF"/>
                </a:solidFill>
              </a:rPr>
              <a:t>virtual instrument</a:t>
            </a:r>
            <a:endParaRPr lang="en-US" sz="2800" dirty="0"/>
          </a:p>
          <a:p>
            <a:pPr marL="1142883" lvl="1">
              <a:buFont typeface="Arial" charset="0"/>
              <a:buChar char="•"/>
            </a:pPr>
            <a:r>
              <a:rPr lang="en-US" sz="2800" dirty="0"/>
              <a:t>Look and behave like audio tracks</a:t>
            </a:r>
          </a:p>
          <a:p>
            <a:pPr marL="634936"/>
            <a:r>
              <a:rPr lang="en-US" sz="3400" dirty="0"/>
              <a:t>...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201" y="2111693"/>
            <a:ext cx="8102601" cy="7075487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Mixer strips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01" y="1130300"/>
            <a:ext cx="9357218" cy="3581400"/>
          </a:xfrm>
          <a:ln/>
        </p:spPr>
        <p:txBody>
          <a:bodyPr/>
          <a:lstStyle/>
          <a:p>
            <a:pPr marL="634936">
              <a:spcBef>
                <a:spcPts val="1707"/>
              </a:spcBef>
            </a:pPr>
            <a:r>
              <a:rPr lang="en-US" sz="4000" dirty="0"/>
              <a:t>Similar to </a:t>
            </a:r>
            <a:r>
              <a:rPr lang="en-US" sz="4000" dirty="0">
                <a:solidFill>
                  <a:srgbClr val="0000FF"/>
                </a:solidFill>
              </a:rPr>
              <a:t>channel strips</a:t>
            </a:r>
            <a:r>
              <a:rPr lang="en-US" sz="4000" dirty="0"/>
              <a:t> on consoles</a:t>
            </a:r>
          </a:p>
          <a:p>
            <a:pPr marL="1011417" lvl="1" indent="-505709">
              <a:spcBef>
                <a:spcPts val="1707"/>
              </a:spcBef>
            </a:pPr>
            <a:r>
              <a:rPr lang="en-US" sz="3400" dirty="0"/>
              <a:t>Have input</a:t>
            </a:r>
          </a:p>
          <a:p>
            <a:pPr marL="1011417" lvl="1" indent="-505709">
              <a:spcBef>
                <a:spcPts val="1707"/>
              </a:spcBef>
            </a:pPr>
            <a:r>
              <a:rPr lang="en-US" sz="3400" dirty="0"/>
              <a:t>Signal flows </a:t>
            </a:r>
            <a:br>
              <a:rPr lang="en-US" sz="3400" dirty="0"/>
            </a:br>
            <a:r>
              <a:rPr lang="en-US" sz="3400" dirty="0"/>
              <a:t>through specific </a:t>
            </a:r>
            <a:br>
              <a:rPr lang="en-US" sz="3400" dirty="0"/>
            </a:br>
            <a:r>
              <a:rPr lang="en-US" sz="3400" dirty="0"/>
              <a:t>path</a:t>
            </a:r>
          </a:p>
          <a:p>
            <a:pPr marL="1011417" lvl="1" indent="-505709">
              <a:spcBef>
                <a:spcPts val="1707"/>
              </a:spcBef>
            </a:pPr>
            <a:r>
              <a:rPr lang="en-US" sz="3400" dirty="0"/>
              <a:t>Routed to output</a:t>
            </a:r>
          </a:p>
        </p:txBody>
      </p:sp>
      <p:grpSp>
        <p:nvGrpSpPr>
          <p:cNvPr id="2" name="Group 73">
            <a:extLst>
              <a:ext uri="{FF2B5EF4-FFF2-40B4-BE49-F238E27FC236}">
                <a16:creationId xmlns:a16="http://schemas.microsoft.com/office/drawing/2014/main" id="{DF21EFB8-E9B1-1EE8-43D5-F239F14EC326}"/>
              </a:ext>
            </a:extLst>
          </p:cNvPr>
          <p:cNvGrpSpPr>
            <a:grpSpLocks/>
          </p:cNvGrpSpPr>
          <p:nvPr/>
        </p:nvGrpSpPr>
        <p:grpSpPr bwMode="auto">
          <a:xfrm>
            <a:off x="2058211" y="6970775"/>
            <a:ext cx="152400" cy="990600"/>
            <a:chOff x="3688080" y="762000"/>
            <a:chExt cx="274320" cy="12344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6EDC07-6795-965F-A006-FDDA63872856}"/>
                </a:ext>
              </a:extLst>
            </p:cNvPr>
            <p:cNvSpPr/>
            <p:nvPr/>
          </p:nvSpPr>
          <p:spPr>
            <a:xfrm>
              <a:off x="3688080" y="762000"/>
              <a:ext cx="274320" cy="12344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E451A2-DBAD-F1D0-E3DC-3661B68D7D71}"/>
                </a:ext>
              </a:extLst>
            </p:cNvPr>
            <p:cNvCxnSpPr/>
            <p:nvPr/>
          </p:nvCxnSpPr>
          <p:spPr>
            <a:xfrm>
              <a:off x="3825240" y="898500"/>
              <a:ext cx="0" cy="100496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9ED931-9D1E-D28F-4590-E2287CE251E4}"/>
                </a:ext>
              </a:extLst>
            </p:cNvPr>
            <p:cNvSpPr/>
            <p:nvPr/>
          </p:nvSpPr>
          <p:spPr>
            <a:xfrm>
              <a:off x="3733800" y="1127979"/>
              <a:ext cx="182880" cy="4550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90">
            <a:extLst>
              <a:ext uri="{FF2B5EF4-FFF2-40B4-BE49-F238E27FC236}">
                <a16:creationId xmlns:a16="http://schemas.microsoft.com/office/drawing/2014/main" id="{D0F01828-1F78-BAB7-3F91-C8F1EEFC5C8F}"/>
              </a:ext>
            </a:extLst>
          </p:cNvPr>
          <p:cNvGrpSpPr>
            <a:grpSpLocks/>
          </p:cNvGrpSpPr>
          <p:nvPr/>
        </p:nvGrpSpPr>
        <p:grpSpPr bwMode="auto">
          <a:xfrm>
            <a:off x="1905811" y="8047100"/>
            <a:ext cx="360363" cy="360362"/>
            <a:chOff x="4572000" y="2590800"/>
            <a:chExt cx="432054" cy="4526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8A5AB5-65B4-262F-99C9-1EBE02562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279E0F0-1681-16B0-D4B4-FCA0B166F82F}"/>
                </a:ext>
              </a:extLst>
            </p:cNvPr>
            <p:cNvCxnSpPr>
              <a:endCxn id="7" idx="7"/>
            </p:cNvCxnSpPr>
            <p:nvPr/>
          </p:nvCxnSpPr>
          <p:spPr>
            <a:xfrm flipV="1">
              <a:off x="4800398" y="2656600"/>
              <a:ext cx="140846" cy="16350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" name="Group 102">
            <a:extLst>
              <a:ext uri="{FF2B5EF4-FFF2-40B4-BE49-F238E27FC236}">
                <a16:creationId xmlns:a16="http://schemas.microsoft.com/office/drawing/2014/main" id="{68ED039E-3E60-F38F-6943-67ECEF7D9FAA}"/>
              </a:ext>
            </a:extLst>
          </p:cNvPr>
          <p:cNvGrpSpPr>
            <a:grpSpLocks/>
          </p:cNvGrpSpPr>
          <p:nvPr/>
        </p:nvGrpSpPr>
        <p:grpSpPr bwMode="auto">
          <a:xfrm>
            <a:off x="1905811" y="8483662"/>
            <a:ext cx="434975" cy="323850"/>
            <a:chOff x="4572000" y="4233600"/>
            <a:chExt cx="435600" cy="324000"/>
          </a:xfrm>
        </p:grpSpPr>
        <p:sp>
          <p:nvSpPr>
            <p:cNvPr id="10" name="Rounded Rectangle 28">
              <a:extLst>
                <a:ext uri="{FF2B5EF4-FFF2-40B4-BE49-F238E27FC236}">
                  <a16:creationId xmlns:a16="http://schemas.microsoft.com/office/drawing/2014/main" id="{496EF595-FE49-D5A8-0A9C-0B409184A499}"/>
                </a:ext>
              </a:extLst>
            </p:cNvPr>
            <p:cNvSpPr/>
            <p:nvPr/>
          </p:nvSpPr>
          <p:spPr>
            <a:xfrm>
              <a:off x="4583129" y="4233600"/>
              <a:ext cx="387907" cy="324000"/>
            </a:xfrm>
            <a:prstGeom prst="round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4">
              <a:extLst>
                <a:ext uri="{FF2B5EF4-FFF2-40B4-BE49-F238E27FC236}">
                  <a16:creationId xmlns:a16="http://schemas.microsoft.com/office/drawing/2014/main" id="{247BACD7-F28A-DB70-90D9-D7A7DAB81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236720"/>
              <a:ext cx="4356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Cut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0A683E3-46E3-837D-420D-88F7DA13AE9D}"/>
              </a:ext>
            </a:extLst>
          </p:cNvPr>
          <p:cNvSpPr/>
          <p:nvPr/>
        </p:nvSpPr>
        <p:spPr>
          <a:xfrm>
            <a:off x="1851836" y="6742175"/>
            <a:ext cx="150813" cy="152400"/>
          </a:xfrm>
          <a:prstGeom prst="ellipse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3A3EE7-C193-EABC-5791-01A6FA88221C}"/>
              </a:ext>
            </a:extLst>
          </p:cNvPr>
          <p:cNvCxnSpPr/>
          <p:nvPr/>
        </p:nvCxnSpPr>
        <p:spPr>
          <a:xfrm>
            <a:off x="2432861" y="6284975"/>
            <a:ext cx="6350" cy="28956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4" name="Group 93">
            <a:extLst>
              <a:ext uri="{FF2B5EF4-FFF2-40B4-BE49-F238E27FC236}">
                <a16:creationId xmlns:a16="http://schemas.microsoft.com/office/drawing/2014/main" id="{A031052C-2C2F-08E6-5D95-366DF9D69434}"/>
              </a:ext>
            </a:extLst>
          </p:cNvPr>
          <p:cNvGrpSpPr>
            <a:grpSpLocks/>
          </p:cNvGrpSpPr>
          <p:nvPr/>
        </p:nvGrpSpPr>
        <p:grpSpPr bwMode="auto">
          <a:xfrm>
            <a:off x="2058211" y="6361175"/>
            <a:ext cx="271463" cy="269875"/>
            <a:chOff x="4572000" y="2590800"/>
            <a:chExt cx="432054" cy="4526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6979C5-CE10-0A34-809E-78E23E54B4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2000" y="2590800"/>
              <a:ext cx="432054" cy="455290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19EEE3-E391-AF9E-4657-7A5061E9EF6D}"/>
                </a:ext>
              </a:extLst>
            </p:cNvPr>
            <p:cNvCxnSpPr>
              <a:endCxn id="15" idx="7"/>
            </p:cNvCxnSpPr>
            <p:nvPr/>
          </p:nvCxnSpPr>
          <p:spPr>
            <a:xfrm flipV="1">
              <a:off x="4799396" y="2657362"/>
              <a:ext cx="141491" cy="16241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D3187B-594F-DB5B-D470-F9CBB88DFCBB}"/>
              </a:ext>
            </a:extLst>
          </p:cNvPr>
          <p:cNvCxnSpPr/>
          <p:nvPr/>
        </p:nvCxnSpPr>
        <p:spPr>
          <a:xfrm>
            <a:off x="1698171" y="6289167"/>
            <a:ext cx="6350" cy="28956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721DC-A7C8-56EE-5624-C440A215D5B5}"/>
              </a:ext>
            </a:extLst>
          </p:cNvPr>
          <p:cNvSpPr txBox="1"/>
          <p:nvPr/>
        </p:nvSpPr>
        <p:spPr>
          <a:xfrm>
            <a:off x="1698171" y="5497079"/>
            <a:ext cx="723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0C9E56-C1DC-0D1D-7C82-5503600D5950}"/>
              </a:ext>
            </a:extLst>
          </p:cNvPr>
          <p:cNvSpPr txBox="1"/>
          <p:nvPr/>
        </p:nvSpPr>
        <p:spPr>
          <a:xfrm>
            <a:off x="1770179" y="8449407"/>
            <a:ext cx="723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0746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Mixer strips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3122825" cy="9629854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3620" y="3135807"/>
            <a:ext cx="10421180" cy="4933154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26628" name="Rectangle 4"/>
          <p:cNvSpPr>
            <a:spLocks/>
          </p:cNvSpPr>
          <p:nvPr/>
        </p:nvSpPr>
        <p:spPr bwMode="auto">
          <a:xfrm>
            <a:off x="3594101" y="8188290"/>
            <a:ext cx="9410699" cy="1092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0000FF"/>
                </a:solidFill>
                <a:latin typeface="Arial" charset="0"/>
                <a:ea typeface="+mn-ea"/>
                <a:cs typeface="Arial" charset="0"/>
                <a:sym typeface="Arial" charset="0"/>
              </a:rPr>
              <a:t>Signal flow</a:t>
            </a:r>
          </a:p>
          <a:p>
            <a:pPr algn="l"/>
            <a:r>
              <a:rPr lang="en-US" sz="2800" dirty="0">
                <a:latin typeface="Arial" charset="0"/>
                <a:ea typeface="+mn-ea"/>
                <a:cs typeface="Arial" charset="0"/>
                <a:sym typeface="Arial" charset="0"/>
              </a:rPr>
              <a:t>Single line can denote mono or stereo path throughout</a:t>
            </a:r>
          </a:p>
        </p:txBody>
      </p:sp>
    </p:spTree>
    <p:extLst>
      <p:ext uri="{BB962C8B-B14F-4D97-AF65-F5344CB8AC3E}">
        <p14:creationId xmlns:p14="http://schemas.microsoft.com/office/powerpoint/2010/main" val="319440744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"/>
            <a:ext cx="11725380" cy="1088249"/>
          </a:xfrm>
          <a:ln/>
        </p:spPr>
        <p:txBody>
          <a:bodyPr/>
          <a:lstStyle/>
          <a:p>
            <a:pPr algn="r"/>
            <a:r>
              <a:rPr lang="en-US" dirty="0"/>
              <a:t>Mixer strips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85002" y="977900"/>
            <a:ext cx="5905500" cy="8547100"/>
          </a:xfrm>
          <a:ln/>
        </p:spPr>
        <p:txBody>
          <a:bodyPr/>
          <a:lstStyle/>
          <a:p>
            <a:pPr marL="634936"/>
            <a:r>
              <a:rPr lang="en-US" sz="3300" dirty="0"/>
              <a:t>Input selection</a:t>
            </a:r>
          </a:p>
          <a:p>
            <a:pPr marL="1142883" lvl="1"/>
            <a:r>
              <a:rPr lang="en-US" sz="2700" dirty="0"/>
              <a:t>What signal feeds strip</a:t>
            </a:r>
          </a:p>
          <a:p>
            <a:pPr marL="1142883" lvl="1"/>
            <a:r>
              <a:rPr lang="en-US" sz="2700" dirty="0"/>
              <a:t>Either </a:t>
            </a:r>
            <a:r>
              <a:rPr lang="en-US" sz="2700" dirty="0">
                <a:solidFill>
                  <a:srgbClr val="0000FF"/>
                </a:solidFill>
              </a:rPr>
              <a:t>busses</a:t>
            </a:r>
            <a:r>
              <a:rPr lang="en-US" sz="2700" dirty="0"/>
              <a:t> or physical </a:t>
            </a:r>
            <a:r>
              <a:rPr lang="en-US" sz="2700" dirty="0">
                <a:solidFill>
                  <a:srgbClr val="0000FF"/>
                </a:solidFill>
              </a:rPr>
              <a:t>audio inputs</a:t>
            </a:r>
            <a:r>
              <a:rPr lang="en-US" sz="2700" dirty="0"/>
              <a:t> </a:t>
            </a:r>
          </a:p>
          <a:p>
            <a:pPr marL="1142883" lvl="1"/>
            <a:r>
              <a:rPr lang="en-US" sz="2700" dirty="0"/>
              <a:t>Audio strips fed from </a:t>
            </a:r>
            <a:r>
              <a:rPr lang="en-US" sz="2700" dirty="0">
                <a:solidFill>
                  <a:srgbClr val="0000FF"/>
                </a:solidFill>
              </a:rPr>
              <a:t>audio regions</a:t>
            </a:r>
            <a:r>
              <a:rPr lang="en-US" sz="2700" dirty="0"/>
              <a:t> in sequence window</a:t>
            </a:r>
          </a:p>
          <a:p>
            <a:pPr marL="634936"/>
            <a:r>
              <a:rPr lang="en-US" sz="3300" dirty="0"/>
              <a:t>Output selection</a:t>
            </a:r>
          </a:p>
          <a:p>
            <a:pPr marL="1142883" lvl="1"/>
            <a:r>
              <a:rPr lang="en-US" sz="2700" dirty="0"/>
              <a:t>Routes strip to </a:t>
            </a:r>
            <a:r>
              <a:rPr lang="en-US" sz="2700" dirty="0">
                <a:solidFill>
                  <a:srgbClr val="0000FF"/>
                </a:solidFill>
              </a:rPr>
              <a:t>buss</a:t>
            </a:r>
            <a:r>
              <a:rPr lang="en-US" sz="2700" dirty="0"/>
              <a:t> or physical </a:t>
            </a:r>
            <a:r>
              <a:rPr lang="en-US" sz="2700" dirty="0">
                <a:solidFill>
                  <a:srgbClr val="0000FF"/>
                </a:solidFill>
              </a:rPr>
              <a:t>audio output</a:t>
            </a:r>
            <a:endParaRPr lang="en-US" sz="2700" dirty="0"/>
          </a:p>
          <a:p>
            <a:pPr marL="634936"/>
            <a:r>
              <a:rPr lang="en-US" sz="3300" dirty="0"/>
              <a:t>Inserts</a:t>
            </a:r>
          </a:p>
          <a:p>
            <a:pPr marL="1142883" lvl="1"/>
            <a:r>
              <a:rPr lang="en-US" sz="2700" dirty="0"/>
              <a:t>Load </a:t>
            </a:r>
            <a:r>
              <a:rPr lang="en-US" sz="2700" dirty="0">
                <a:solidFill>
                  <a:srgbClr val="0000FF"/>
                </a:solidFill>
              </a:rPr>
              <a:t>plug-ins</a:t>
            </a:r>
            <a:r>
              <a:rPr lang="en-US" sz="2700" dirty="0"/>
              <a:t> in series to signal path</a:t>
            </a:r>
          </a:p>
          <a:p>
            <a:pPr marL="1142883" lvl="1"/>
            <a:r>
              <a:rPr lang="en-US" sz="2700" dirty="0"/>
              <a:t>Add </a:t>
            </a:r>
            <a:r>
              <a:rPr lang="en-US" sz="2700" dirty="0">
                <a:solidFill>
                  <a:srgbClr val="0000FF"/>
                </a:solidFill>
              </a:rPr>
              <a:t>effects</a:t>
            </a:r>
            <a:r>
              <a:rPr lang="en-US" sz="2700" dirty="0"/>
              <a:t> and </a:t>
            </a:r>
            <a:r>
              <a:rPr lang="en-US" sz="2700" dirty="0">
                <a:solidFill>
                  <a:srgbClr val="0000FF"/>
                </a:solidFill>
              </a:rPr>
              <a:t>processors</a:t>
            </a:r>
            <a:endParaRPr lang="en-US" sz="2700" dirty="0"/>
          </a:p>
          <a:p>
            <a:pPr marL="634936"/>
            <a:r>
              <a:rPr lang="en-US" sz="3300" dirty="0"/>
              <a:t>Sends</a:t>
            </a:r>
          </a:p>
          <a:p>
            <a:pPr marL="1142883" lvl="1"/>
            <a:r>
              <a:rPr lang="en-US" sz="2700" dirty="0"/>
              <a:t>Feed either </a:t>
            </a:r>
            <a:r>
              <a:rPr lang="en-US" sz="2700" dirty="0">
                <a:solidFill>
                  <a:srgbClr val="0000FF"/>
                </a:solidFill>
              </a:rPr>
              <a:t>pre-fader</a:t>
            </a:r>
            <a:r>
              <a:rPr lang="en-US" sz="2700" dirty="0"/>
              <a:t> or </a:t>
            </a:r>
            <a:r>
              <a:rPr lang="en-US" sz="2700" dirty="0">
                <a:solidFill>
                  <a:srgbClr val="0000FF"/>
                </a:solidFill>
              </a:rPr>
              <a:t>post-fader</a:t>
            </a:r>
            <a:r>
              <a:rPr lang="en-US" sz="2700" dirty="0"/>
              <a:t> signal to buss</a:t>
            </a:r>
          </a:p>
          <a:p>
            <a:pPr marL="1142883" lvl="1"/>
            <a:r>
              <a:rPr lang="en-US" sz="2700" dirty="0"/>
              <a:t>Each send can be routed to different buss</a:t>
            </a:r>
          </a:p>
        </p:txBody>
      </p:sp>
      <p:pic>
        <p:nvPicPr>
          <p:cNvPr id="7" name="Picture 2" descr="http://www.ardour.org/files/manual/images/mixer_strip_diagr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69199"/>
            <a:ext cx="7628927" cy="878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888605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Control grouping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1130302"/>
            <a:ext cx="12814300" cy="2159000"/>
          </a:xfrm>
          <a:ln/>
        </p:spPr>
        <p:txBody>
          <a:bodyPr/>
          <a:lstStyle/>
          <a:p>
            <a:pPr marL="634936"/>
            <a:r>
              <a:rPr lang="en-US" sz="4000" dirty="0"/>
              <a:t>Each </a:t>
            </a:r>
            <a:r>
              <a:rPr lang="en-US" sz="4000" dirty="0">
                <a:solidFill>
                  <a:srgbClr val="0000FF"/>
                </a:solidFill>
              </a:rPr>
              <a:t>track</a:t>
            </a:r>
            <a:r>
              <a:rPr lang="en-US" sz="4000" dirty="0"/>
              <a:t> can be assigned to 1 or more </a:t>
            </a:r>
            <a:r>
              <a:rPr lang="en-US" sz="4000" dirty="0">
                <a:solidFill>
                  <a:srgbClr val="0000FF"/>
                </a:solidFill>
              </a:rPr>
              <a:t>groups</a:t>
            </a:r>
            <a:endParaRPr lang="en-US" sz="4000" dirty="0"/>
          </a:p>
          <a:p>
            <a:pPr marL="1142883" lvl="1"/>
            <a:r>
              <a:rPr lang="en-US" sz="3400" dirty="0"/>
              <a:t>Can select which </a:t>
            </a:r>
            <a:r>
              <a:rPr lang="en-US" sz="3400" dirty="0">
                <a:solidFill>
                  <a:srgbClr val="0000FF"/>
                </a:solidFill>
              </a:rPr>
              <a:t>properties</a:t>
            </a:r>
            <a:r>
              <a:rPr lang="en-US" sz="3400" dirty="0"/>
              <a:t> to group</a:t>
            </a:r>
          </a:p>
          <a:p>
            <a:pPr marL="1142883" lvl="1"/>
            <a:r>
              <a:rPr lang="en-US" sz="3400" dirty="0"/>
              <a:t>Much more functionality than mixing consoles</a:t>
            </a:r>
          </a:p>
        </p:txBody>
      </p:sp>
      <p:pic>
        <p:nvPicPr>
          <p:cNvPr id="29699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9422" y="3244428"/>
            <a:ext cx="9692369" cy="6509174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370052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Audio grouping</a:t>
            </a:r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53531" y="1088250"/>
            <a:ext cx="12596143" cy="7985761"/>
          </a:xfrm>
        </p:spPr>
        <p:txBody>
          <a:bodyPr/>
          <a:lstStyle/>
          <a:p>
            <a:r>
              <a:rPr lang="en-GB" sz="2800" dirty="0"/>
              <a:t>Software mixers do not provide routing matrices</a:t>
            </a:r>
          </a:p>
          <a:p>
            <a:pPr lvl="1"/>
            <a:r>
              <a:rPr lang="en-GB" sz="2600" dirty="0"/>
              <a:t>Set output of each included track to bus</a:t>
            </a:r>
          </a:p>
          <a:p>
            <a:pPr lvl="1"/>
            <a:r>
              <a:rPr lang="en-GB" sz="2600" dirty="0"/>
              <a:t>Feed bus into auxiliary track</a:t>
            </a:r>
          </a:p>
          <a:p>
            <a:r>
              <a:rPr lang="en-GB" sz="2800" dirty="0"/>
              <a:t>Process each track individually using inserts</a:t>
            </a:r>
          </a:p>
          <a:p>
            <a:r>
              <a:rPr lang="en-GB" sz="2800" dirty="0"/>
              <a:t>Process audio group using inserts on aux track</a:t>
            </a:r>
            <a:endParaRPr lang="en-US" sz="2800" dirty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187" y="3781780"/>
            <a:ext cx="10241280" cy="597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863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Sends and effects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" y="1189991"/>
            <a:ext cx="4032639" cy="7330898"/>
          </a:xfrm>
          <a:ln/>
        </p:spPr>
        <p:txBody>
          <a:bodyPr/>
          <a:lstStyle/>
          <a:p>
            <a:pPr marL="374765" indent="-374765"/>
            <a:r>
              <a:rPr lang="en-US" sz="3700" dirty="0"/>
              <a:t>Effects added using </a:t>
            </a:r>
            <a:r>
              <a:rPr lang="en-US" sz="3700" dirty="0">
                <a:solidFill>
                  <a:srgbClr val="0000FF"/>
                </a:solidFill>
              </a:rPr>
              <a:t>send</a:t>
            </a:r>
            <a:endParaRPr lang="en-US" sz="3700" dirty="0"/>
          </a:p>
          <a:p>
            <a:pPr marL="625363" lvl="1" indent="-374765"/>
            <a:r>
              <a:rPr lang="en-US" sz="3100" dirty="0"/>
              <a:t>Tracks sent to </a:t>
            </a:r>
            <a:r>
              <a:rPr lang="en-US" sz="3100" dirty="0">
                <a:solidFill>
                  <a:srgbClr val="0000FF"/>
                </a:solidFill>
              </a:rPr>
              <a:t>buss</a:t>
            </a:r>
            <a:endParaRPr lang="en-US" sz="3100" dirty="0"/>
          </a:p>
          <a:p>
            <a:pPr marL="625363" lvl="1" indent="-374765"/>
            <a:r>
              <a:rPr lang="en-US" sz="3100" dirty="0"/>
              <a:t>Buss fed to </a:t>
            </a:r>
            <a:r>
              <a:rPr lang="en-US" sz="3100" dirty="0">
                <a:solidFill>
                  <a:srgbClr val="0000FF"/>
                </a:solidFill>
              </a:rPr>
              <a:t>aux track</a:t>
            </a:r>
            <a:endParaRPr lang="en-US" sz="3100" dirty="0"/>
          </a:p>
          <a:p>
            <a:pPr marL="625363" lvl="1" indent="-374765"/>
            <a:r>
              <a:rPr lang="en-US" sz="3100" dirty="0"/>
              <a:t>Effect plug-in loaded as insert on aux track</a:t>
            </a:r>
          </a:p>
          <a:p>
            <a:pPr marL="625363" lvl="1" indent="-374765"/>
            <a:r>
              <a:rPr lang="en-US" sz="3100" dirty="0"/>
              <a:t>Aux track has output set to stereo mix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910" y="1394813"/>
            <a:ext cx="9091891" cy="7271208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36595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</a:t>
            </a:r>
            <a:r>
              <a:rPr lang="en-GB" dirty="0" err="1"/>
              <a:t>Roey</a:t>
            </a:r>
            <a:r>
              <a:rPr lang="en-GB" dirty="0"/>
              <a:t> </a:t>
            </a:r>
            <a:r>
              <a:rPr lang="en-GB" dirty="0" err="1"/>
              <a:t>Izhaki’s</a:t>
            </a:r>
            <a:r>
              <a:rPr lang="en-GB" dirty="0"/>
              <a:t> Mixing Audio for an excellent discussion of mixing consoles and DAWs, their architecture and their use.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36513"/>
            <a:ext cx="10353675" cy="9677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/>
          </p:cNvSpPr>
          <p:nvPr/>
        </p:nvSpPr>
        <p:spPr bwMode="auto">
          <a:xfrm>
            <a:off x="3627438" y="8839200"/>
            <a:ext cx="5738812" cy="698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What’s going on here??</a:t>
            </a:r>
          </a:p>
        </p:txBody>
      </p:sp>
    </p:spTree>
    <p:extLst>
      <p:ext uri="{BB962C8B-B14F-4D97-AF65-F5344CB8AC3E}">
        <p14:creationId xmlns:p14="http://schemas.microsoft.com/office/powerpoint/2010/main" val="325017678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Two main sections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0376"/>
            <a:ext cx="13004800" cy="8693224"/>
          </a:xfrm>
          <a:ln/>
        </p:spPr>
        <p:txBody>
          <a:bodyPr/>
          <a:lstStyle/>
          <a:p>
            <a:pPr marL="635000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Channel</a:t>
            </a:r>
            <a:r>
              <a:rPr lang="en-US" dirty="0"/>
              <a:t> section 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Collection of channels </a:t>
            </a:r>
            <a:r>
              <a:rPr lang="en-US" dirty="0" err="1"/>
              <a:t>organised</a:t>
            </a:r>
            <a:r>
              <a:rPr lang="en-US" dirty="0"/>
              <a:t> in physical </a:t>
            </a:r>
            <a:r>
              <a:rPr lang="en-US" dirty="0">
                <a:solidFill>
                  <a:srgbClr val="0000FF"/>
                </a:solidFill>
              </a:rPr>
              <a:t>strips</a:t>
            </a:r>
            <a:endParaRPr lang="en-US" dirty="0"/>
          </a:p>
          <a:p>
            <a:pPr marL="1143000" lvl="1">
              <a:spcAft>
                <a:spcPts val="600"/>
              </a:spcAft>
            </a:pPr>
            <a:r>
              <a:rPr lang="en-US" dirty="0"/>
              <a:t>Each channel corresponds to individual </a:t>
            </a:r>
            <a:r>
              <a:rPr lang="en-US" dirty="0">
                <a:solidFill>
                  <a:srgbClr val="0000FF"/>
                </a:solidFill>
              </a:rPr>
              <a:t>track</a:t>
            </a:r>
            <a:r>
              <a:rPr lang="en-US" dirty="0"/>
              <a:t> on </a:t>
            </a:r>
            <a:r>
              <a:rPr lang="en-US" dirty="0" err="1"/>
              <a:t>multitrack</a:t>
            </a:r>
            <a:r>
              <a:rPr lang="en-US" dirty="0"/>
              <a:t> recorder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Most channels support </a:t>
            </a:r>
            <a:r>
              <a:rPr lang="en-US" dirty="0">
                <a:solidFill>
                  <a:srgbClr val="0000FF"/>
                </a:solidFill>
              </a:rPr>
              <a:t>mono</a:t>
            </a:r>
            <a:r>
              <a:rPr lang="en-US" dirty="0"/>
              <a:t> input; some support </a:t>
            </a:r>
            <a:r>
              <a:rPr lang="en-US" dirty="0">
                <a:solidFill>
                  <a:srgbClr val="0000FF"/>
                </a:solidFill>
              </a:rPr>
              <a:t>stereo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Some channels will have different types of </a:t>
            </a:r>
            <a:r>
              <a:rPr lang="en-US" dirty="0" err="1"/>
              <a:t>equalisation</a:t>
            </a:r>
            <a:r>
              <a:rPr lang="en-US" dirty="0"/>
              <a:t>, etc.</a:t>
            </a:r>
          </a:p>
          <a:p>
            <a:pPr marL="635000">
              <a:spcAft>
                <a:spcPts val="600"/>
              </a:spcAft>
            </a:pPr>
            <a:r>
              <a:rPr lang="en-US" dirty="0">
                <a:solidFill>
                  <a:srgbClr val="0000FF"/>
                </a:solidFill>
              </a:rPr>
              <a:t>Master</a:t>
            </a:r>
            <a:r>
              <a:rPr lang="en-US" dirty="0"/>
              <a:t> section 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Central control over console (global functionality)</a:t>
            </a:r>
          </a:p>
          <a:p>
            <a:pPr marL="1143000" lvl="1">
              <a:spcAft>
                <a:spcPts val="600"/>
              </a:spcAft>
            </a:pPr>
            <a:r>
              <a:rPr lang="en-US" dirty="0"/>
              <a:t>Includes master </a:t>
            </a:r>
            <a:r>
              <a:rPr lang="en-US" dirty="0">
                <a:solidFill>
                  <a:srgbClr val="0000FF"/>
                </a:solidFill>
              </a:rPr>
              <a:t>aux sends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effect returns</a:t>
            </a:r>
            <a:r>
              <a:rPr lang="en-US" dirty="0"/>
              <a:t>, control room level, ...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36513"/>
            <a:ext cx="10353675" cy="9677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2460625" y="8864600"/>
            <a:ext cx="2101850" cy="698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Channel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1397000" y="139700"/>
            <a:ext cx="952500" cy="9486900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88" name="Rectangle 4"/>
          <p:cNvSpPr>
            <a:spLocks/>
          </p:cNvSpPr>
          <p:nvPr/>
        </p:nvSpPr>
        <p:spPr bwMode="auto">
          <a:xfrm>
            <a:off x="9258300" y="2933700"/>
            <a:ext cx="2298700" cy="6477000"/>
          </a:xfrm>
          <a:prstGeom prst="rect">
            <a:avLst/>
          </a:prstGeom>
          <a:noFill/>
          <a:ln w="508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7404100" y="8864600"/>
            <a:ext cx="1744663" cy="698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rial" charset="0"/>
                <a:cs typeface="Arial" charset="0"/>
                <a:sym typeface="Arial" charset="0"/>
              </a:rPr>
              <a:t>Master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6184900" y="292100"/>
            <a:ext cx="4102100" cy="2540000"/>
          </a:xfrm>
          <a:prstGeom prst="rect">
            <a:avLst/>
          </a:prstGeom>
          <a:noFill/>
          <a:ln w="508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723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5852160" y="4136251"/>
            <a:ext cx="390596" cy="1756551"/>
            <a:chOff x="3688080" y="762000"/>
            <a:chExt cx="274320" cy="1234440"/>
          </a:xfrm>
        </p:grpSpPr>
        <p:sp>
          <p:nvSpPr>
            <p:cNvPr id="6" name="Rectangle 5"/>
            <p:cNvSpPr/>
            <p:nvPr/>
          </p:nvSpPr>
          <p:spPr>
            <a:xfrm>
              <a:off x="3688080" y="762000"/>
              <a:ext cx="274320" cy="1234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26033" y="898455"/>
              <a:ext cx="0" cy="1005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734065" y="1128524"/>
              <a:ext cx="182351" cy="444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5743786" y="3095416"/>
            <a:ext cx="614116" cy="643466"/>
            <a:chOff x="4572000" y="2590800"/>
            <a:chExt cx="432054" cy="452628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0"/>
            <p:cNvCxnSpPr>
              <a:endCxn id="10" idx="7"/>
            </p:cNvCxnSpPr>
            <p:nvPr/>
          </p:nvCxnSpPr>
          <p:spPr>
            <a:xfrm flipV="1">
              <a:off x="4800734" y="2657503"/>
              <a:ext cx="139782" cy="1619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>
          <a:xfrm>
            <a:off x="5759594" y="2384213"/>
            <a:ext cx="553155" cy="460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53" name="TextBox 13"/>
          <p:cNvSpPr txBox="1">
            <a:spLocks noChangeArrowheads="1"/>
          </p:cNvSpPr>
          <p:nvPr/>
        </p:nvSpPr>
        <p:spPr bwMode="auto">
          <a:xfrm>
            <a:off x="5743789" y="2388731"/>
            <a:ext cx="618631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Cut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054" name="TextBox 33"/>
          <p:cNvSpPr txBox="1">
            <a:spLocks noChangeArrowheads="1"/>
          </p:cNvSpPr>
          <p:nvPr/>
        </p:nvSpPr>
        <p:spPr bwMode="auto">
          <a:xfrm>
            <a:off x="5527040" y="3684696"/>
            <a:ext cx="108373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Panning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055" name="TextBox 35"/>
          <p:cNvSpPr txBox="1">
            <a:spLocks noChangeArrowheads="1"/>
          </p:cNvSpPr>
          <p:nvPr/>
        </p:nvSpPr>
        <p:spPr bwMode="auto">
          <a:xfrm>
            <a:off x="5527040" y="5892802"/>
            <a:ext cx="108373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   Fader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056" name="Title 56"/>
          <p:cNvSpPr>
            <a:spLocks noGrp="1"/>
          </p:cNvSpPr>
          <p:nvPr>
            <p:ph type="ctrTitle"/>
          </p:nvPr>
        </p:nvSpPr>
        <p:spPr>
          <a:xfrm>
            <a:off x="0" y="2"/>
            <a:ext cx="13004800" cy="2059095"/>
          </a:xfrm>
        </p:spPr>
        <p:txBody>
          <a:bodyPr/>
          <a:lstStyle/>
          <a:p>
            <a:r>
              <a:rPr lang="en-US" sz="2800" b="1" dirty="0"/>
              <a:t>A simple channel strip having only a cut control, a panning knob and a level fader, and corresponding signal flow diagram.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034455" y="8128000"/>
            <a:ext cx="1542063" cy="22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51680" y="8128000"/>
            <a:ext cx="9753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TextBox 41"/>
          <p:cNvSpPr txBox="1">
            <a:spLocks noChangeArrowheads="1"/>
          </p:cNvSpPr>
          <p:nvPr/>
        </p:nvSpPr>
        <p:spPr bwMode="auto">
          <a:xfrm>
            <a:off x="5418667" y="8561496"/>
            <a:ext cx="760872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Fader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39" name="Straight Connector 38"/>
          <p:cNvCxnSpPr>
            <a:stCxn id="51" idx="0"/>
          </p:cNvCxnSpPr>
          <p:nvPr/>
        </p:nvCxnSpPr>
        <p:spPr>
          <a:xfrm>
            <a:off x="6177282" y="8073813"/>
            <a:ext cx="862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58"/>
          <p:cNvSpPr txBox="1">
            <a:spLocks noChangeArrowheads="1"/>
          </p:cNvSpPr>
          <p:nvPr/>
        </p:nvSpPr>
        <p:spPr bwMode="auto">
          <a:xfrm>
            <a:off x="6935894" y="8886616"/>
            <a:ext cx="970844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Panning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062" name="TextBox 59"/>
          <p:cNvSpPr txBox="1">
            <a:spLocks noChangeArrowheads="1"/>
          </p:cNvSpPr>
          <p:nvPr/>
        </p:nvSpPr>
        <p:spPr bwMode="auto">
          <a:xfrm>
            <a:off x="2926080" y="7261016"/>
            <a:ext cx="731520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Input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44" name="Straight Connector 43"/>
          <p:cNvCxnSpPr>
            <a:stCxn id="55" idx="0"/>
          </p:cNvCxnSpPr>
          <p:nvPr/>
        </p:nvCxnSpPr>
        <p:spPr>
          <a:xfrm>
            <a:off x="8128000" y="7586133"/>
            <a:ext cx="10837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10295" y="2059095"/>
            <a:ext cx="1408853" cy="4334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01440" y="8019626"/>
            <a:ext cx="162560" cy="17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443307" y="8019626"/>
            <a:ext cx="162560" cy="17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443307" y="7586133"/>
            <a:ext cx="162560" cy="17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cxnSp>
        <p:nvCxnSpPr>
          <p:cNvPr id="48" name="Straight Connector 47"/>
          <p:cNvCxnSpPr>
            <a:stCxn id="46" idx="2"/>
            <a:endCxn id="42" idx="7"/>
          </p:cNvCxnSpPr>
          <p:nvPr/>
        </p:nvCxnSpPr>
        <p:spPr>
          <a:xfrm flipH="1">
            <a:off x="4039165" y="7674187"/>
            <a:ext cx="404142" cy="3702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TextBox 59"/>
          <p:cNvSpPr txBox="1">
            <a:spLocks noChangeArrowheads="1"/>
          </p:cNvSpPr>
          <p:nvPr/>
        </p:nvSpPr>
        <p:spPr bwMode="auto">
          <a:xfrm>
            <a:off x="8344748" y="7152642"/>
            <a:ext cx="692223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" name="Isosceles Triangle 50"/>
          <p:cNvSpPr/>
          <p:nvPr/>
        </p:nvSpPr>
        <p:spPr>
          <a:xfrm rot="5400000">
            <a:off x="5418667" y="7694507"/>
            <a:ext cx="758613" cy="758613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2071" name="TextBox 51"/>
          <p:cNvSpPr txBox="1">
            <a:spLocks noChangeArrowheads="1"/>
          </p:cNvSpPr>
          <p:nvPr/>
        </p:nvSpPr>
        <p:spPr bwMode="auto">
          <a:xfrm>
            <a:off x="5418667" y="7802880"/>
            <a:ext cx="489938" cy="48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5418668" y="7586135"/>
            <a:ext cx="541867" cy="1083733"/>
          </a:xfrm>
          <a:prstGeom prst="straightConnector1">
            <a:avLst/>
          </a:prstGeom>
          <a:ln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 rot="5400000">
            <a:off x="7477760" y="7261013"/>
            <a:ext cx="650240" cy="650240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2074" name="TextBox 55"/>
          <p:cNvSpPr txBox="1">
            <a:spLocks noChangeArrowheads="1"/>
          </p:cNvSpPr>
          <p:nvPr/>
        </p:nvSpPr>
        <p:spPr bwMode="auto">
          <a:xfrm>
            <a:off x="7477760" y="7321976"/>
            <a:ext cx="600852" cy="48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lang="en-GB" sz="2300" baseline="-25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L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8128000" y="8561493"/>
            <a:ext cx="10837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5400000">
            <a:off x="7477760" y="8236373"/>
            <a:ext cx="650240" cy="650240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2077" name="TextBox 61"/>
          <p:cNvSpPr txBox="1">
            <a:spLocks noChangeArrowheads="1"/>
          </p:cNvSpPr>
          <p:nvPr/>
        </p:nvSpPr>
        <p:spPr bwMode="auto">
          <a:xfrm>
            <a:off x="7477760" y="8297336"/>
            <a:ext cx="634515" cy="48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lang="en-GB" sz="2300" baseline="-25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R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7044267" y="7586133"/>
            <a:ext cx="0" cy="97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044267" y="7586133"/>
            <a:ext cx="433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044267" y="8561493"/>
            <a:ext cx="433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1" name="TextBox 59"/>
          <p:cNvSpPr txBox="1">
            <a:spLocks noChangeArrowheads="1"/>
          </p:cNvSpPr>
          <p:nvPr/>
        </p:nvSpPr>
        <p:spPr bwMode="auto">
          <a:xfrm>
            <a:off x="8453120" y="8128002"/>
            <a:ext cx="70023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82" name="TextBox 59"/>
          <p:cNvSpPr txBox="1">
            <a:spLocks noChangeArrowheads="1"/>
          </p:cNvSpPr>
          <p:nvPr/>
        </p:nvSpPr>
        <p:spPr bwMode="auto">
          <a:xfrm>
            <a:off x="3034453" y="7694509"/>
            <a:ext cx="612072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83" name="TextBox 59"/>
          <p:cNvSpPr txBox="1">
            <a:spLocks noChangeArrowheads="1"/>
          </p:cNvSpPr>
          <p:nvPr/>
        </p:nvSpPr>
        <p:spPr bwMode="auto">
          <a:xfrm>
            <a:off x="8344747" y="6719149"/>
            <a:ext cx="896338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Output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084" name="TextBox 59"/>
          <p:cNvSpPr txBox="1">
            <a:spLocks noChangeArrowheads="1"/>
          </p:cNvSpPr>
          <p:nvPr/>
        </p:nvSpPr>
        <p:spPr bwMode="auto">
          <a:xfrm>
            <a:off x="3901442" y="8561496"/>
            <a:ext cx="56670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Cut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390596"/>
            <a:ext cx="3793067" cy="3944337"/>
          </a:xfrm>
        </p:spPr>
        <p:txBody>
          <a:bodyPr/>
          <a:lstStyle/>
          <a:p>
            <a:pPr algn="l"/>
            <a:r>
              <a:rPr lang="en-GB" sz="2800" dirty="0"/>
              <a:t>Channel strip and associated block diagram, with additional controls</a:t>
            </a:r>
            <a:endParaRPr lang="en-US" sz="2800" b="1" dirty="0"/>
          </a:p>
        </p:txBody>
      </p:sp>
      <p:sp>
        <p:nvSpPr>
          <p:cNvPr id="3075" name="TextBox 58"/>
          <p:cNvSpPr txBox="1">
            <a:spLocks noChangeArrowheads="1"/>
          </p:cNvSpPr>
          <p:nvPr/>
        </p:nvSpPr>
        <p:spPr bwMode="auto">
          <a:xfrm>
            <a:off x="5093547" y="2639345"/>
            <a:ext cx="140885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r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Compressor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7586133" y="2492587"/>
            <a:ext cx="390596" cy="3251200"/>
            <a:chOff x="3688080" y="762000"/>
            <a:chExt cx="274320" cy="1234440"/>
          </a:xfrm>
        </p:grpSpPr>
        <p:sp>
          <p:nvSpPr>
            <p:cNvPr id="6" name="Rectangle 5"/>
            <p:cNvSpPr/>
            <p:nvPr/>
          </p:nvSpPr>
          <p:spPr>
            <a:xfrm>
              <a:off x="3688080" y="762000"/>
              <a:ext cx="274320" cy="1234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26033" y="898303"/>
              <a:ext cx="0" cy="1006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734065" y="1128903"/>
              <a:ext cx="182351" cy="43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7477760" y="6177280"/>
            <a:ext cx="614116" cy="643467"/>
            <a:chOff x="4572000" y="2590800"/>
            <a:chExt cx="432054" cy="452628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0"/>
            <p:cNvCxnSpPr>
              <a:endCxn id="10" idx="7"/>
            </p:cNvCxnSpPr>
            <p:nvPr/>
          </p:nvCxnSpPr>
          <p:spPr>
            <a:xfrm flipV="1">
              <a:off x="4800734" y="2657503"/>
              <a:ext cx="139782" cy="1619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8"/>
          <p:cNvGrpSpPr>
            <a:grpSpLocks/>
          </p:cNvGrpSpPr>
          <p:nvPr/>
        </p:nvGrpSpPr>
        <p:grpSpPr bwMode="auto">
          <a:xfrm>
            <a:off x="7477762" y="298028"/>
            <a:ext cx="618631" cy="460587"/>
            <a:chOff x="4572000" y="4233600"/>
            <a:chExt cx="435600" cy="324000"/>
          </a:xfrm>
        </p:grpSpPr>
        <p:sp>
          <p:nvSpPr>
            <p:cNvPr id="13" name="Rounded Rectangle 12"/>
            <p:cNvSpPr/>
            <p:nvPr/>
          </p:nvSpPr>
          <p:spPr>
            <a:xfrm>
              <a:off x="4583129" y="4233600"/>
              <a:ext cx="387907" cy="324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199" name="TextBox 120"/>
            <p:cNvSpPr txBox="1">
              <a:spLocks noChangeArrowheads="1"/>
            </p:cNvSpPr>
            <p:nvPr/>
          </p:nvSpPr>
          <p:spPr bwMode="auto">
            <a:xfrm>
              <a:off x="4572000" y="4236720"/>
              <a:ext cx="435600" cy="216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GB" sz="14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rPr>
                <a:t>Cut</a:t>
              </a:r>
              <a:endParaRPr lang="en-US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7152642" y="975360"/>
            <a:ext cx="214490" cy="21674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5" name="Group 149"/>
          <p:cNvGrpSpPr>
            <a:grpSpLocks/>
          </p:cNvGrpSpPr>
          <p:nvPr/>
        </p:nvGrpSpPr>
        <p:grpSpPr bwMode="auto">
          <a:xfrm>
            <a:off x="5260622" y="108375"/>
            <a:ext cx="614116" cy="643467"/>
            <a:chOff x="4572000" y="2590800"/>
            <a:chExt cx="432054" cy="452628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8" name="Straight Connector 17"/>
            <p:cNvCxnSpPr>
              <a:endCxn id="17" idx="7"/>
            </p:cNvCxnSpPr>
            <p:nvPr/>
          </p:nvCxnSpPr>
          <p:spPr>
            <a:xfrm flipV="1">
              <a:off x="4800734" y="2657503"/>
              <a:ext cx="139782" cy="1619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 bwMode="auto">
          <a:xfrm>
            <a:off x="7586136" y="1733974"/>
            <a:ext cx="358987" cy="349956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Symbol" pitchFamily="18" charset="2"/>
                <a:ea typeface="+mn-ea"/>
                <a:cs typeface="Arial" charset="0"/>
              </a:rPr>
              <a:t>f</a:t>
            </a:r>
          </a:p>
        </p:txBody>
      </p:sp>
      <p:sp>
        <p:nvSpPr>
          <p:cNvPr id="3082" name="Rectangle 231"/>
          <p:cNvSpPr>
            <a:spLocks noChangeArrowheads="1"/>
          </p:cNvSpPr>
          <p:nvPr/>
        </p:nvSpPr>
        <p:spPr bwMode="auto">
          <a:xfrm>
            <a:off x="7369388" y="975362"/>
            <a:ext cx="1181074" cy="6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latin typeface="Calibri" pitchFamily="34" charset="0"/>
                <a:ea typeface="+mn-ea"/>
                <a:cs typeface="Arial" charset="0"/>
              </a:rPr>
              <a:t>Clipping</a:t>
            </a:r>
          </a:p>
          <a:p>
            <a:pPr algn="l"/>
            <a:r>
              <a:rPr lang="en-GB" sz="1700" dirty="0">
                <a:latin typeface="Calibri" pitchFamily="34" charset="0"/>
                <a:ea typeface="+mn-ea"/>
                <a:cs typeface="Arial" charset="0"/>
              </a:rPr>
              <a:t>Indicators </a:t>
            </a:r>
            <a:endParaRPr lang="en-US" sz="26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83" name="TextBox 232"/>
          <p:cNvSpPr txBox="1">
            <a:spLocks noChangeArrowheads="1"/>
          </p:cNvSpPr>
          <p:nvPr/>
        </p:nvSpPr>
        <p:spPr bwMode="auto">
          <a:xfrm>
            <a:off x="7369387" y="6759789"/>
            <a:ext cx="108373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Panning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84" name="TextBox 234"/>
          <p:cNvSpPr txBox="1">
            <a:spLocks noChangeArrowheads="1"/>
          </p:cNvSpPr>
          <p:nvPr/>
        </p:nvSpPr>
        <p:spPr bwMode="auto">
          <a:xfrm>
            <a:off x="7369387" y="5743789"/>
            <a:ext cx="108373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   Fader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85" name="TextBox 235"/>
          <p:cNvSpPr txBox="1">
            <a:spLocks noChangeArrowheads="1"/>
          </p:cNvSpPr>
          <p:nvPr/>
        </p:nvSpPr>
        <p:spPr bwMode="auto">
          <a:xfrm>
            <a:off x="5743787" y="325122"/>
            <a:ext cx="758613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r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86" name="TextBox 250"/>
          <p:cNvSpPr txBox="1">
            <a:spLocks noChangeArrowheads="1"/>
          </p:cNvSpPr>
          <p:nvPr/>
        </p:nvSpPr>
        <p:spPr bwMode="auto">
          <a:xfrm>
            <a:off x="5201920" y="6217922"/>
            <a:ext cx="1625600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r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Parametric EQ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5635413" y="6694313"/>
            <a:ext cx="760872" cy="349955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Calibri"/>
                <a:ea typeface="+mn-ea"/>
                <a:cs typeface="Arial" charset="0"/>
              </a:rPr>
              <a:t>Inserts</a:t>
            </a:r>
          </a:p>
        </p:txBody>
      </p:sp>
      <p:sp>
        <p:nvSpPr>
          <p:cNvPr id="3088" name="TextBox 193"/>
          <p:cNvSpPr txBox="1">
            <a:spLocks noChangeArrowheads="1"/>
          </p:cNvSpPr>
          <p:nvPr/>
        </p:nvSpPr>
        <p:spPr bwMode="auto">
          <a:xfrm>
            <a:off x="7261013" y="2083932"/>
            <a:ext cx="1192107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Polarity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9" name="Group 93"/>
          <p:cNvGrpSpPr>
            <a:grpSpLocks/>
          </p:cNvGrpSpPr>
          <p:nvPr/>
        </p:nvGrpSpPr>
        <p:grpSpPr bwMode="auto">
          <a:xfrm>
            <a:off x="6068907" y="3192500"/>
            <a:ext cx="307058" cy="322863"/>
            <a:chOff x="4572000" y="2590800"/>
            <a:chExt cx="432054" cy="452628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0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6"/>
          <p:cNvGrpSpPr>
            <a:grpSpLocks/>
          </p:cNvGrpSpPr>
          <p:nvPr/>
        </p:nvGrpSpPr>
        <p:grpSpPr bwMode="auto">
          <a:xfrm>
            <a:off x="6502400" y="3517620"/>
            <a:ext cx="307058" cy="322863"/>
            <a:chOff x="4572000" y="2590800"/>
            <a:chExt cx="432054" cy="452628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/>
            <p:cNvCxnSpPr>
              <a:endCxn id="48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1" name="Rectangle 239"/>
          <p:cNvSpPr>
            <a:spLocks noChangeArrowheads="1"/>
          </p:cNvSpPr>
          <p:nvPr/>
        </p:nvSpPr>
        <p:spPr bwMode="auto">
          <a:xfrm>
            <a:off x="5901833" y="3445371"/>
            <a:ext cx="600569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92" name="Rectangle 240"/>
          <p:cNvSpPr>
            <a:spLocks noChangeArrowheads="1"/>
          </p:cNvSpPr>
          <p:nvPr/>
        </p:nvSpPr>
        <p:spPr bwMode="auto">
          <a:xfrm>
            <a:off x="6394027" y="3817903"/>
            <a:ext cx="598312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Freq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6068907" y="3842740"/>
            <a:ext cx="307058" cy="322863"/>
            <a:chOff x="4572000" y="2590800"/>
            <a:chExt cx="432054" cy="452628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6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4" name="Rectangle 243"/>
          <p:cNvSpPr>
            <a:spLocks noChangeArrowheads="1"/>
          </p:cNvSpPr>
          <p:nvPr/>
        </p:nvSpPr>
        <p:spPr bwMode="auto">
          <a:xfrm>
            <a:off x="6068909" y="4093353"/>
            <a:ext cx="386081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16" name="Group 93"/>
          <p:cNvGrpSpPr>
            <a:grpSpLocks/>
          </p:cNvGrpSpPr>
          <p:nvPr/>
        </p:nvGrpSpPr>
        <p:grpSpPr bwMode="auto">
          <a:xfrm>
            <a:off x="6068907" y="4985175"/>
            <a:ext cx="307058" cy="322863"/>
            <a:chOff x="4572000" y="2590800"/>
            <a:chExt cx="432054" cy="452628"/>
          </a:xfrm>
        </p:grpSpPr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95" name="Straight Connector 94"/>
            <p:cNvCxnSpPr>
              <a:endCxn id="94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6"/>
          <p:cNvGrpSpPr>
            <a:grpSpLocks/>
          </p:cNvGrpSpPr>
          <p:nvPr/>
        </p:nvGrpSpPr>
        <p:grpSpPr bwMode="auto">
          <a:xfrm>
            <a:off x="6502400" y="5310295"/>
            <a:ext cx="307058" cy="322863"/>
            <a:chOff x="4572000" y="2590800"/>
            <a:chExt cx="432054" cy="452628"/>
          </a:xfrm>
        </p:grpSpPr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98" name="Straight Connector 97"/>
            <p:cNvCxnSpPr>
              <a:endCxn id="97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7" name="Rectangle 239"/>
          <p:cNvSpPr>
            <a:spLocks noChangeArrowheads="1"/>
          </p:cNvSpPr>
          <p:nvPr/>
        </p:nvSpPr>
        <p:spPr bwMode="auto">
          <a:xfrm>
            <a:off x="5901833" y="5285458"/>
            <a:ext cx="600569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098" name="Rectangle 240"/>
          <p:cNvSpPr>
            <a:spLocks noChangeArrowheads="1"/>
          </p:cNvSpPr>
          <p:nvPr/>
        </p:nvSpPr>
        <p:spPr bwMode="auto">
          <a:xfrm>
            <a:off x="6394027" y="5610578"/>
            <a:ext cx="598312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Freq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0" name="Group 93"/>
          <p:cNvGrpSpPr>
            <a:grpSpLocks/>
          </p:cNvGrpSpPr>
          <p:nvPr/>
        </p:nvGrpSpPr>
        <p:grpSpPr bwMode="auto">
          <a:xfrm>
            <a:off x="5034844" y="3312160"/>
            <a:ext cx="307058" cy="322862"/>
            <a:chOff x="4572000" y="2590800"/>
            <a:chExt cx="432054" cy="452628"/>
          </a:xfrm>
        </p:grpSpPr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>
              <a:endCxn id="105" idx="7"/>
            </p:cNvCxnSpPr>
            <p:nvPr/>
          </p:nvCxnSpPr>
          <p:spPr>
            <a:xfrm flipV="1">
              <a:off x="4800734" y="2657269"/>
              <a:ext cx="139782" cy="1614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6"/>
          <p:cNvGrpSpPr>
            <a:grpSpLocks/>
          </p:cNvGrpSpPr>
          <p:nvPr/>
        </p:nvGrpSpPr>
        <p:grpSpPr bwMode="auto">
          <a:xfrm>
            <a:off x="5468338" y="3637280"/>
            <a:ext cx="307058" cy="322862"/>
            <a:chOff x="4572000" y="2590800"/>
            <a:chExt cx="432054" cy="452628"/>
          </a:xfrm>
        </p:grpSpPr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09" name="Straight Connector 108"/>
            <p:cNvCxnSpPr>
              <a:endCxn id="108" idx="7"/>
            </p:cNvCxnSpPr>
            <p:nvPr/>
          </p:nvCxnSpPr>
          <p:spPr>
            <a:xfrm flipV="1">
              <a:off x="4800734" y="2657269"/>
              <a:ext cx="139782" cy="1614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1" name="Rectangle 239"/>
          <p:cNvSpPr>
            <a:spLocks noChangeArrowheads="1"/>
          </p:cNvSpPr>
          <p:nvPr/>
        </p:nvSpPr>
        <p:spPr bwMode="auto">
          <a:xfrm>
            <a:off x="4867771" y="3612445"/>
            <a:ext cx="600569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02" name="Rectangle 240"/>
          <p:cNvSpPr>
            <a:spLocks noChangeArrowheads="1"/>
          </p:cNvSpPr>
          <p:nvPr/>
        </p:nvSpPr>
        <p:spPr bwMode="auto">
          <a:xfrm>
            <a:off x="5359964" y="3937565"/>
            <a:ext cx="598312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Freq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03" name="TextBox 297"/>
          <p:cNvSpPr txBox="1">
            <a:spLocks noChangeArrowheads="1"/>
          </p:cNvSpPr>
          <p:nvPr/>
        </p:nvSpPr>
        <p:spPr bwMode="auto">
          <a:xfrm>
            <a:off x="4818098" y="4287521"/>
            <a:ext cx="1083733" cy="3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6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Low shelf</a:t>
            </a:r>
            <a:endParaRPr lang="en-US" sz="16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04" name="TextBox 297"/>
          <p:cNvSpPr txBox="1">
            <a:spLocks noChangeArrowheads="1"/>
          </p:cNvSpPr>
          <p:nvPr/>
        </p:nvSpPr>
        <p:spPr bwMode="auto">
          <a:xfrm>
            <a:off x="6068907" y="5960534"/>
            <a:ext cx="1083733" cy="3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6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High shelf</a:t>
            </a:r>
            <a:endParaRPr lang="en-US" sz="16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05" name="TextBox 297"/>
          <p:cNvSpPr txBox="1">
            <a:spLocks noChangeArrowheads="1"/>
          </p:cNvSpPr>
          <p:nvPr/>
        </p:nvSpPr>
        <p:spPr bwMode="auto">
          <a:xfrm>
            <a:off x="5960535" y="4287521"/>
            <a:ext cx="1083733" cy="3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6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Low-</a:t>
            </a:r>
            <a:r>
              <a:rPr lang="en-GB" sz="1600" dirty="0" err="1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mids</a:t>
            </a:r>
            <a:endParaRPr lang="en-US" sz="16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2" name="Group 93"/>
          <p:cNvGrpSpPr>
            <a:grpSpLocks/>
          </p:cNvGrpSpPr>
          <p:nvPr/>
        </p:nvGrpSpPr>
        <p:grpSpPr bwMode="auto">
          <a:xfrm>
            <a:off x="5086774" y="4768429"/>
            <a:ext cx="307058" cy="322863"/>
            <a:chOff x="4572000" y="2590800"/>
            <a:chExt cx="432054" cy="452628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16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96"/>
          <p:cNvGrpSpPr>
            <a:grpSpLocks/>
          </p:cNvGrpSpPr>
          <p:nvPr/>
        </p:nvGrpSpPr>
        <p:grpSpPr bwMode="auto">
          <a:xfrm>
            <a:off x="5520267" y="5093549"/>
            <a:ext cx="307058" cy="322863"/>
            <a:chOff x="4572000" y="2590800"/>
            <a:chExt cx="432054" cy="452628"/>
          </a:xfrm>
        </p:grpSpPr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33" name="Straight Connector 132"/>
            <p:cNvCxnSpPr>
              <a:endCxn id="128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8" name="Rectangle 239"/>
          <p:cNvSpPr>
            <a:spLocks noChangeArrowheads="1"/>
          </p:cNvSpPr>
          <p:nvPr/>
        </p:nvSpPr>
        <p:spPr bwMode="auto">
          <a:xfrm>
            <a:off x="4919701" y="5068713"/>
            <a:ext cx="600569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09" name="Rectangle 240"/>
          <p:cNvSpPr>
            <a:spLocks noChangeArrowheads="1"/>
          </p:cNvSpPr>
          <p:nvPr/>
        </p:nvSpPr>
        <p:spPr bwMode="auto">
          <a:xfrm>
            <a:off x="5411896" y="5393833"/>
            <a:ext cx="598310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Freq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5" name="Group 93"/>
          <p:cNvGrpSpPr>
            <a:grpSpLocks/>
          </p:cNvGrpSpPr>
          <p:nvPr/>
        </p:nvGrpSpPr>
        <p:grpSpPr bwMode="auto">
          <a:xfrm>
            <a:off x="5086774" y="5418669"/>
            <a:ext cx="307058" cy="322863"/>
            <a:chOff x="4572000" y="2590800"/>
            <a:chExt cx="432054" cy="452628"/>
          </a:xfrm>
        </p:grpSpPr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45" name="Straight Connector 144"/>
            <p:cNvCxnSpPr>
              <a:endCxn id="142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1" name="Rectangle 243"/>
          <p:cNvSpPr>
            <a:spLocks noChangeArrowheads="1"/>
          </p:cNvSpPr>
          <p:nvPr/>
        </p:nvSpPr>
        <p:spPr bwMode="auto">
          <a:xfrm>
            <a:off x="5086774" y="5714436"/>
            <a:ext cx="386079" cy="35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Q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12" name="TextBox 297"/>
          <p:cNvSpPr txBox="1">
            <a:spLocks noChangeArrowheads="1"/>
          </p:cNvSpPr>
          <p:nvPr/>
        </p:nvSpPr>
        <p:spPr bwMode="auto">
          <a:xfrm>
            <a:off x="4926471" y="5960534"/>
            <a:ext cx="1300480" cy="3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pPr algn="l"/>
            <a:r>
              <a:rPr lang="en-GB" sz="16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Mid-highs</a:t>
            </a:r>
            <a:endParaRPr lang="en-US" sz="16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5980854" y="3359574"/>
            <a:ext cx="0" cy="26890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37761" y="4660053"/>
            <a:ext cx="20478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93"/>
          <p:cNvGrpSpPr>
            <a:grpSpLocks/>
          </p:cNvGrpSpPr>
          <p:nvPr/>
        </p:nvGrpSpPr>
        <p:grpSpPr bwMode="auto">
          <a:xfrm>
            <a:off x="5127414" y="975362"/>
            <a:ext cx="307058" cy="322863"/>
            <a:chOff x="4572000" y="2590800"/>
            <a:chExt cx="432054" cy="452628"/>
          </a:xfrm>
        </p:grpSpPr>
        <p:sp>
          <p:nvSpPr>
            <p:cNvPr id="165" name="Oval 164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66" name="Straight Connector 165"/>
            <p:cNvCxnSpPr>
              <a:endCxn id="165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96"/>
          <p:cNvGrpSpPr>
            <a:grpSpLocks/>
          </p:cNvGrpSpPr>
          <p:nvPr/>
        </p:nvGrpSpPr>
        <p:grpSpPr bwMode="auto">
          <a:xfrm>
            <a:off x="5886027" y="975362"/>
            <a:ext cx="307058" cy="322863"/>
            <a:chOff x="4572000" y="2590800"/>
            <a:chExt cx="432054" cy="452628"/>
          </a:xfrm>
        </p:grpSpPr>
        <p:sp>
          <p:nvSpPr>
            <p:cNvPr id="168" name="Oval 167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69" name="Straight Connector 168"/>
            <p:cNvCxnSpPr>
              <a:endCxn id="168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7" name="Rectangle 239"/>
          <p:cNvSpPr>
            <a:spLocks noChangeArrowheads="1"/>
          </p:cNvSpPr>
          <p:nvPr/>
        </p:nvSpPr>
        <p:spPr bwMode="auto">
          <a:xfrm>
            <a:off x="4802296" y="1228233"/>
            <a:ext cx="815057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Thresh.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18" name="Rectangle 240"/>
          <p:cNvSpPr>
            <a:spLocks noChangeArrowheads="1"/>
          </p:cNvSpPr>
          <p:nvPr/>
        </p:nvSpPr>
        <p:spPr bwMode="auto">
          <a:xfrm>
            <a:off x="5777656" y="1275645"/>
            <a:ext cx="645724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Ratio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8" name="Group 93"/>
          <p:cNvGrpSpPr>
            <a:grpSpLocks/>
          </p:cNvGrpSpPr>
          <p:nvPr/>
        </p:nvGrpSpPr>
        <p:grpSpPr bwMode="auto">
          <a:xfrm>
            <a:off x="5127414" y="1625602"/>
            <a:ext cx="307058" cy="322863"/>
            <a:chOff x="4572000" y="2590800"/>
            <a:chExt cx="432054" cy="452628"/>
          </a:xfrm>
        </p:grpSpPr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74" name="Straight Connector 173"/>
            <p:cNvCxnSpPr>
              <a:endCxn id="173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0" name="Rectangle 243"/>
          <p:cNvSpPr>
            <a:spLocks noChangeArrowheads="1"/>
          </p:cNvSpPr>
          <p:nvPr/>
        </p:nvSpPr>
        <p:spPr bwMode="auto">
          <a:xfrm>
            <a:off x="4910667" y="1925885"/>
            <a:ext cx="738293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Attack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grpSp>
        <p:nvGrpSpPr>
          <p:cNvPr id="29" name="Group 93"/>
          <p:cNvGrpSpPr>
            <a:grpSpLocks/>
          </p:cNvGrpSpPr>
          <p:nvPr/>
        </p:nvGrpSpPr>
        <p:grpSpPr bwMode="auto">
          <a:xfrm>
            <a:off x="5886027" y="1625602"/>
            <a:ext cx="307058" cy="322863"/>
            <a:chOff x="4572000" y="2590800"/>
            <a:chExt cx="432054" cy="452628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4572000" y="2590800"/>
              <a:ext cx="432054" cy="45262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179" name="Straight Connector 178"/>
            <p:cNvCxnSpPr>
              <a:endCxn id="178" idx="7"/>
            </p:cNvCxnSpPr>
            <p:nvPr/>
          </p:nvCxnSpPr>
          <p:spPr>
            <a:xfrm flipV="1">
              <a:off x="4800734" y="2657271"/>
              <a:ext cx="139782" cy="1614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2" name="Rectangle 243"/>
          <p:cNvSpPr>
            <a:spLocks noChangeArrowheads="1"/>
          </p:cNvSpPr>
          <p:nvPr/>
        </p:nvSpPr>
        <p:spPr bwMode="auto">
          <a:xfrm>
            <a:off x="5669283" y="1925885"/>
            <a:ext cx="833119" cy="3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latin typeface="Calibri" pitchFamily="34" charset="0"/>
                <a:ea typeface="+mn-ea"/>
                <a:cs typeface="Arial" charset="0"/>
              </a:rPr>
              <a:t>Release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81" name="TextBox 180"/>
          <p:cNvSpPr txBox="1"/>
          <p:nvPr/>
        </p:nvSpPr>
        <p:spPr bwMode="auto">
          <a:xfrm>
            <a:off x="5188373" y="2275842"/>
            <a:ext cx="1022774" cy="349956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Calibri"/>
                <a:ea typeface="+mn-ea"/>
                <a:cs typeface="Arial" charset="0"/>
              </a:rPr>
              <a:t>Peak/RMS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4876800" y="866986"/>
            <a:ext cx="1842347" cy="1842347"/>
          </a:xfrm>
          <a:prstGeom prst="rect">
            <a:avLst/>
          </a:prstGeom>
          <a:noFill/>
          <a:ln w="1270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876800" y="3142828"/>
            <a:ext cx="2275840" cy="3142827"/>
          </a:xfrm>
          <a:prstGeom prst="rect">
            <a:avLst/>
          </a:prstGeom>
          <a:noFill/>
          <a:ln w="1270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660053" y="0"/>
            <a:ext cx="4009813" cy="7369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cxnSp>
        <p:nvCxnSpPr>
          <p:cNvPr id="210" name="Straight Connector 209"/>
          <p:cNvCxnSpPr>
            <a:stCxn id="211" idx="0"/>
          </p:cNvCxnSpPr>
          <p:nvPr/>
        </p:nvCxnSpPr>
        <p:spPr>
          <a:xfrm flipV="1">
            <a:off x="4041422" y="8161869"/>
            <a:ext cx="0" cy="6773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/>
          <p:nvPr/>
        </p:nvSpPr>
        <p:spPr>
          <a:xfrm>
            <a:off x="3960142" y="8839203"/>
            <a:ext cx="162560" cy="173848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sp>
        <p:nvSpPr>
          <p:cNvPr id="3129" name="TextBox 113"/>
          <p:cNvSpPr txBox="1">
            <a:spLocks noChangeArrowheads="1"/>
          </p:cNvSpPr>
          <p:nvPr/>
        </p:nvSpPr>
        <p:spPr bwMode="auto">
          <a:xfrm>
            <a:off x="3637280" y="9028855"/>
            <a:ext cx="913373" cy="56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Clipping </a:t>
            </a:r>
          </a:p>
          <a:p>
            <a:pPr algn="l"/>
            <a:r>
              <a:rPr lang="en-GB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Indicator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443307" y="7911256"/>
            <a:ext cx="514773" cy="39285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700" dirty="0">
                <a:solidFill>
                  <a:prstClr val="black"/>
                </a:solidFill>
                <a:latin typeface="Calibri"/>
                <a:ea typeface="+mn-ea"/>
                <a:cs typeface="Arial" charset="0"/>
              </a:rPr>
              <a:t>EQ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201922" y="7911256"/>
            <a:ext cx="1332089" cy="39285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700" dirty="0">
                <a:solidFill>
                  <a:prstClr val="black"/>
                </a:solidFill>
                <a:latin typeface="Calibri"/>
                <a:ea typeface="+mn-ea"/>
                <a:cs typeface="Arial" charset="0"/>
              </a:rPr>
              <a:t>Compressor</a:t>
            </a:r>
          </a:p>
        </p:txBody>
      </p:sp>
      <p:cxnSp>
        <p:nvCxnSpPr>
          <p:cNvPr id="219" name="Straight Connector 218"/>
          <p:cNvCxnSpPr/>
          <p:nvPr/>
        </p:nvCxnSpPr>
        <p:spPr>
          <a:xfrm>
            <a:off x="4958080" y="8107681"/>
            <a:ext cx="243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29" idx="6"/>
            <a:endCxn id="217" idx="1"/>
          </p:cNvCxnSpPr>
          <p:nvPr/>
        </p:nvCxnSpPr>
        <p:spPr>
          <a:xfrm flipV="1">
            <a:off x="3716303" y="8107683"/>
            <a:ext cx="727004" cy="112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4" name="TextBox 41"/>
          <p:cNvSpPr txBox="1">
            <a:spLocks noChangeArrowheads="1"/>
          </p:cNvSpPr>
          <p:nvPr/>
        </p:nvSpPr>
        <p:spPr bwMode="auto">
          <a:xfrm>
            <a:off x="7583877" y="8595363"/>
            <a:ext cx="760870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Fader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224" name="Straight Connector 223"/>
          <p:cNvCxnSpPr>
            <a:stCxn id="233" idx="0"/>
          </p:cNvCxnSpPr>
          <p:nvPr/>
        </p:nvCxnSpPr>
        <p:spPr>
          <a:xfrm>
            <a:off x="8125745" y="8161867"/>
            <a:ext cx="32737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6" name="TextBox 58"/>
          <p:cNvSpPr txBox="1">
            <a:spLocks noChangeArrowheads="1"/>
          </p:cNvSpPr>
          <p:nvPr/>
        </p:nvSpPr>
        <p:spPr bwMode="auto">
          <a:xfrm>
            <a:off x="8315397" y="8920483"/>
            <a:ext cx="970844" cy="3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Panning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227" name="Straight Connector 226"/>
          <p:cNvCxnSpPr>
            <a:stCxn id="236" idx="0"/>
          </p:cNvCxnSpPr>
          <p:nvPr/>
        </p:nvCxnSpPr>
        <p:spPr>
          <a:xfrm>
            <a:off x="9507503" y="7620001"/>
            <a:ext cx="10837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8" name="TextBox 59"/>
          <p:cNvSpPr txBox="1">
            <a:spLocks noChangeArrowheads="1"/>
          </p:cNvSpPr>
          <p:nvPr/>
        </p:nvSpPr>
        <p:spPr bwMode="auto">
          <a:xfrm>
            <a:off x="9724251" y="7186508"/>
            <a:ext cx="692223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33" name="Isosceles Triangle 232"/>
          <p:cNvSpPr/>
          <p:nvPr/>
        </p:nvSpPr>
        <p:spPr>
          <a:xfrm rot="5400000">
            <a:off x="7530819" y="7892062"/>
            <a:ext cx="650240" cy="539610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3140" name="TextBox 233"/>
          <p:cNvSpPr txBox="1">
            <a:spLocks noChangeArrowheads="1"/>
          </p:cNvSpPr>
          <p:nvPr/>
        </p:nvSpPr>
        <p:spPr bwMode="auto">
          <a:xfrm>
            <a:off x="7529692" y="7868358"/>
            <a:ext cx="489937" cy="48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6" name="Isosceles Triangle 235"/>
          <p:cNvSpPr/>
          <p:nvPr/>
        </p:nvSpPr>
        <p:spPr>
          <a:xfrm rot="5400000">
            <a:off x="8857263" y="7294881"/>
            <a:ext cx="650240" cy="650240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3142" name="TextBox 236"/>
          <p:cNvSpPr txBox="1">
            <a:spLocks noChangeArrowheads="1"/>
          </p:cNvSpPr>
          <p:nvPr/>
        </p:nvSpPr>
        <p:spPr bwMode="auto">
          <a:xfrm>
            <a:off x="8857264" y="7355840"/>
            <a:ext cx="600852" cy="48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lang="en-GB" sz="2300" baseline="-25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L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38" name="Straight Connector 237"/>
          <p:cNvCxnSpPr/>
          <p:nvPr/>
        </p:nvCxnSpPr>
        <p:spPr>
          <a:xfrm flipV="1">
            <a:off x="9507503" y="8595361"/>
            <a:ext cx="108373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Isosceles Triangle 238"/>
          <p:cNvSpPr/>
          <p:nvPr/>
        </p:nvSpPr>
        <p:spPr>
          <a:xfrm rot="5400000">
            <a:off x="8857263" y="8270241"/>
            <a:ext cx="650240" cy="650240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3145" name="TextBox 239"/>
          <p:cNvSpPr txBox="1">
            <a:spLocks noChangeArrowheads="1"/>
          </p:cNvSpPr>
          <p:nvPr/>
        </p:nvSpPr>
        <p:spPr bwMode="auto">
          <a:xfrm>
            <a:off x="8857264" y="8331200"/>
            <a:ext cx="634515" cy="48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lang="en-GB" sz="2300" baseline="-25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R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8423770" y="7620001"/>
            <a:ext cx="0" cy="97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8423771" y="7620001"/>
            <a:ext cx="433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8423771" y="8595361"/>
            <a:ext cx="433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9" name="TextBox 59"/>
          <p:cNvSpPr txBox="1">
            <a:spLocks noChangeArrowheads="1"/>
          </p:cNvSpPr>
          <p:nvPr/>
        </p:nvSpPr>
        <p:spPr bwMode="auto">
          <a:xfrm>
            <a:off x="9832623" y="8161868"/>
            <a:ext cx="70023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221" name="Straight Connector 220"/>
          <p:cNvCxnSpPr>
            <a:stCxn id="274" idx="3"/>
          </p:cNvCxnSpPr>
          <p:nvPr/>
        </p:nvCxnSpPr>
        <p:spPr>
          <a:xfrm>
            <a:off x="2600960" y="8116713"/>
            <a:ext cx="995681" cy="24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1" name="TextBox 59"/>
          <p:cNvSpPr txBox="1">
            <a:spLocks noChangeArrowheads="1"/>
          </p:cNvSpPr>
          <p:nvPr/>
        </p:nvSpPr>
        <p:spPr bwMode="auto">
          <a:xfrm>
            <a:off x="216747" y="7272303"/>
            <a:ext cx="731520" cy="39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Input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3011876" y="8030917"/>
            <a:ext cx="162560" cy="173848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3553742" y="8030917"/>
            <a:ext cx="162560" cy="173848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3553742" y="7597425"/>
            <a:ext cx="162560" cy="173848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cxnSp>
        <p:nvCxnSpPr>
          <p:cNvPr id="231" name="Straight Connector 230"/>
          <p:cNvCxnSpPr>
            <a:stCxn id="230" idx="2"/>
            <a:endCxn id="228" idx="7"/>
          </p:cNvCxnSpPr>
          <p:nvPr/>
        </p:nvCxnSpPr>
        <p:spPr>
          <a:xfrm flipH="1">
            <a:off x="3149600" y="7685475"/>
            <a:ext cx="404142" cy="3702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6" name="TextBox 59"/>
          <p:cNvSpPr txBox="1">
            <a:spLocks noChangeArrowheads="1"/>
          </p:cNvSpPr>
          <p:nvPr/>
        </p:nvSpPr>
        <p:spPr bwMode="auto">
          <a:xfrm>
            <a:off x="325120" y="7705797"/>
            <a:ext cx="612072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157" name="TextBox 59"/>
          <p:cNvSpPr txBox="1">
            <a:spLocks noChangeArrowheads="1"/>
          </p:cNvSpPr>
          <p:nvPr/>
        </p:nvSpPr>
        <p:spPr bwMode="auto">
          <a:xfrm>
            <a:off x="9724252" y="6753014"/>
            <a:ext cx="896337" cy="39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Output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158" name="TextBox 59"/>
          <p:cNvSpPr txBox="1">
            <a:spLocks noChangeArrowheads="1"/>
          </p:cNvSpPr>
          <p:nvPr/>
        </p:nvSpPr>
        <p:spPr bwMode="auto">
          <a:xfrm>
            <a:off x="2957691" y="8595361"/>
            <a:ext cx="564444" cy="39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Cut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cxnSp>
        <p:nvCxnSpPr>
          <p:cNvPr id="253" name="Straight Connector 252"/>
          <p:cNvCxnSpPr/>
          <p:nvPr/>
        </p:nvCxnSpPr>
        <p:spPr>
          <a:xfrm>
            <a:off x="6513689" y="8107681"/>
            <a:ext cx="10724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0" y="8128000"/>
            <a:ext cx="1002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Isosceles Triangle 270"/>
          <p:cNvSpPr/>
          <p:nvPr/>
        </p:nvSpPr>
        <p:spPr>
          <a:xfrm rot="5400000">
            <a:off x="932463" y="7845779"/>
            <a:ext cx="661530" cy="575734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700" dirty="0">
              <a:solidFill>
                <a:prstClr val="white"/>
              </a:solidFill>
            </a:endParaRPr>
          </a:p>
        </p:txBody>
      </p:sp>
      <p:cxnSp>
        <p:nvCxnSpPr>
          <p:cNvPr id="272" name="Straight Connector 271"/>
          <p:cNvCxnSpPr>
            <a:stCxn id="3163" idx="3"/>
            <a:endCxn id="274" idx="1"/>
          </p:cNvCxnSpPr>
          <p:nvPr/>
        </p:nvCxnSpPr>
        <p:spPr>
          <a:xfrm flipV="1">
            <a:off x="1560127" y="8116712"/>
            <a:ext cx="365760" cy="90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3" name="TextBox 110"/>
          <p:cNvSpPr txBox="1">
            <a:spLocks noChangeArrowheads="1"/>
          </p:cNvSpPr>
          <p:nvPr/>
        </p:nvSpPr>
        <p:spPr bwMode="auto">
          <a:xfrm>
            <a:off x="959558" y="7951894"/>
            <a:ext cx="600569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Gain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925885" y="7920287"/>
            <a:ext cx="675075" cy="39285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700" dirty="0">
                <a:solidFill>
                  <a:prstClr val="black"/>
                </a:solidFill>
                <a:latin typeface="Symbol" pitchFamily="18" charset="2"/>
                <a:ea typeface="+mn-ea"/>
                <a:cs typeface="Arial" charset="0"/>
              </a:rPr>
              <a:t>+/-1</a:t>
            </a:r>
          </a:p>
        </p:txBody>
      </p:sp>
      <p:sp>
        <p:nvSpPr>
          <p:cNvPr id="3165" name="Rectangle 116"/>
          <p:cNvSpPr>
            <a:spLocks noChangeArrowheads="1"/>
          </p:cNvSpPr>
          <p:nvPr/>
        </p:nvSpPr>
        <p:spPr bwMode="auto">
          <a:xfrm>
            <a:off x="1817514" y="7581620"/>
            <a:ext cx="699911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4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Phase</a:t>
            </a:r>
            <a:endParaRPr lang="en-GB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285654" y="8886614"/>
            <a:ext cx="690880" cy="349956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txBody>
          <a:bodyPr wrap="none" lIns="130039" tIns="65020" rIns="130039" bIns="6502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Calibri"/>
                <a:ea typeface="+mn-ea"/>
                <a:cs typeface="Arial" charset="0"/>
              </a:rPr>
              <a:t>Insert</a:t>
            </a:r>
            <a:endParaRPr lang="en-GB" sz="1700" dirty="0">
              <a:solidFill>
                <a:prstClr val="black"/>
              </a:solidFill>
              <a:latin typeface="Calibri"/>
              <a:ea typeface="+mn-ea"/>
              <a:cs typeface="Arial" charset="0"/>
            </a:endParaRPr>
          </a:p>
        </p:txBody>
      </p:sp>
      <p:cxnSp>
        <p:nvCxnSpPr>
          <p:cNvPr id="280" name="Straight Connector 279"/>
          <p:cNvCxnSpPr/>
          <p:nvPr/>
        </p:nvCxnSpPr>
        <p:spPr>
          <a:xfrm>
            <a:off x="6798170" y="8128002"/>
            <a:ext cx="0" cy="754098"/>
          </a:xfrm>
          <a:prstGeom prst="line">
            <a:avLst/>
          </a:prstGeom>
          <a:ln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0" y="4551680"/>
            <a:ext cx="4443307" cy="1239306"/>
          </a:xfrm>
          <a:prstGeom prst="rect">
            <a:avLst/>
          </a:prstGeom>
        </p:spPr>
        <p:txBody>
          <a:bodyPr wrap="square" lIns="130039" tIns="65020" rIns="130039" bIns="6502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GB" sz="26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dynamics (compressor) and frequency (parametric equalizer) processing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endCxn id="131" idx="1"/>
          </p:cNvCxnSpPr>
          <p:nvPr/>
        </p:nvCxnSpPr>
        <p:spPr>
          <a:xfrm flipV="1">
            <a:off x="2709333" y="1636437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3684696" y="1392597"/>
            <a:ext cx="2048257" cy="487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300" dirty="0">
              <a:solidFill>
                <a:prstClr val="white"/>
              </a:solidFill>
            </a:endParaRPr>
          </a:p>
        </p:txBody>
      </p:sp>
      <p:sp>
        <p:nvSpPr>
          <p:cNvPr id="5129" name="TextBox 131"/>
          <p:cNvSpPr txBox="1">
            <a:spLocks noChangeArrowheads="1"/>
          </p:cNvSpPr>
          <p:nvPr/>
        </p:nvSpPr>
        <p:spPr bwMode="auto">
          <a:xfrm>
            <a:off x="3741592" y="1447465"/>
            <a:ext cx="1950721" cy="4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r>
              <a:rPr lang="en-GB" sz="2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Channel strip</a:t>
            </a:r>
            <a:endParaRPr lang="en-US" sz="20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89" name="Straight Connector 188"/>
          <p:cNvCxnSpPr>
            <a:endCxn id="191" idx="1"/>
          </p:cNvCxnSpPr>
          <p:nvPr/>
        </p:nvCxnSpPr>
        <p:spPr>
          <a:xfrm flipV="1">
            <a:off x="2709333" y="2542710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3684696" y="2298870"/>
            <a:ext cx="2048257" cy="487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300" dirty="0">
              <a:solidFill>
                <a:prstClr val="white"/>
              </a:solidFill>
            </a:endParaRPr>
          </a:p>
        </p:txBody>
      </p:sp>
      <p:sp>
        <p:nvSpPr>
          <p:cNvPr id="5132" name="TextBox 191"/>
          <p:cNvSpPr txBox="1">
            <a:spLocks noChangeArrowheads="1"/>
          </p:cNvSpPr>
          <p:nvPr/>
        </p:nvSpPr>
        <p:spPr bwMode="auto">
          <a:xfrm>
            <a:off x="3741592" y="2351703"/>
            <a:ext cx="1950721" cy="43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r>
              <a:rPr lang="en-GB" sz="2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Channel strip</a:t>
            </a:r>
            <a:endParaRPr lang="en-US" sz="20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05" name="Straight Connector 204"/>
          <p:cNvCxnSpPr>
            <a:endCxn id="207" idx="1"/>
          </p:cNvCxnSpPr>
          <p:nvPr/>
        </p:nvCxnSpPr>
        <p:spPr>
          <a:xfrm flipV="1">
            <a:off x="2709333" y="3446950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3684696" y="3203110"/>
            <a:ext cx="2048257" cy="487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300" dirty="0">
              <a:solidFill>
                <a:prstClr val="white"/>
              </a:solidFill>
            </a:endParaRPr>
          </a:p>
        </p:txBody>
      </p:sp>
      <p:sp>
        <p:nvSpPr>
          <p:cNvPr id="5135" name="TextBox 207"/>
          <p:cNvSpPr txBox="1">
            <a:spLocks noChangeArrowheads="1"/>
          </p:cNvSpPr>
          <p:nvPr/>
        </p:nvSpPr>
        <p:spPr bwMode="auto">
          <a:xfrm>
            <a:off x="3741592" y="3257976"/>
            <a:ext cx="1950721" cy="4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r>
              <a:rPr lang="en-GB" sz="2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Channel strip</a:t>
            </a:r>
            <a:endParaRPr lang="en-US" sz="20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21" name="Straight Connector 220"/>
          <p:cNvCxnSpPr>
            <a:endCxn id="223" idx="1"/>
          </p:cNvCxnSpPr>
          <p:nvPr/>
        </p:nvCxnSpPr>
        <p:spPr>
          <a:xfrm flipV="1">
            <a:off x="2709333" y="4351189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/>
          <p:cNvSpPr/>
          <p:nvPr/>
        </p:nvSpPr>
        <p:spPr>
          <a:xfrm>
            <a:off x="3684696" y="4107349"/>
            <a:ext cx="2048257" cy="487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300" dirty="0">
              <a:solidFill>
                <a:prstClr val="white"/>
              </a:solidFill>
            </a:endParaRPr>
          </a:p>
        </p:txBody>
      </p:sp>
      <p:sp>
        <p:nvSpPr>
          <p:cNvPr id="5138" name="TextBox 223"/>
          <p:cNvSpPr txBox="1">
            <a:spLocks noChangeArrowheads="1"/>
          </p:cNvSpPr>
          <p:nvPr/>
        </p:nvSpPr>
        <p:spPr bwMode="auto">
          <a:xfrm>
            <a:off x="3782232" y="4162217"/>
            <a:ext cx="1853185" cy="4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9" tIns="65020" rIns="130039" bIns="65020">
            <a:spAutoFit/>
          </a:bodyPr>
          <a:lstStyle/>
          <a:p>
            <a:r>
              <a:rPr lang="en-GB" sz="20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Channel strip</a:t>
            </a:r>
            <a:endParaRPr lang="en-US" sz="20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84" name="Straight Connector 283"/>
          <p:cNvCxnSpPr>
            <a:endCxn id="288" idx="1"/>
          </p:cNvCxnSpPr>
          <p:nvPr/>
        </p:nvCxnSpPr>
        <p:spPr>
          <a:xfrm>
            <a:off x="5732951" y="1473877"/>
            <a:ext cx="1879602" cy="258065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endCxn id="288" idx="2"/>
          </p:cNvCxnSpPr>
          <p:nvPr/>
        </p:nvCxnSpPr>
        <p:spPr>
          <a:xfrm flipV="1">
            <a:off x="5732953" y="1880277"/>
            <a:ext cx="1816609" cy="471424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endCxn id="288" idx="3"/>
          </p:cNvCxnSpPr>
          <p:nvPr/>
        </p:nvCxnSpPr>
        <p:spPr>
          <a:xfrm flipV="1">
            <a:off x="5732951" y="2030648"/>
            <a:ext cx="1879602" cy="1198881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45"/>
          <p:cNvGrpSpPr>
            <a:grpSpLocks/>
          </p:cNvGrpSpPr>
          <p:nvPr/>
        </p:nvGrpSpPr>
        <p:grpSpPr bwMode="auto">
          <a:xfrm>
            <a:off x="7549559" y="1668950"/>
            <a:ext cx="426721" cy="424688"/>
            <a:chOff x="2829600" y="165600"/>
            <a:chExt cx="332740" cy="331470"/>
          </a:xfrm>
        </p:grpSpPr>
        <p:sp>
          <p:nvSpPr>
            <p:cNvPr id="288" name="Oval 287"/>
            <p:cNvSpPr>
              <a:spLocks noChangeAspect="1"/>
            </p:cNvSpPr>
            <p:nvPr/>
          </p:nvSpPr>
          <p:spPr bwMode="auto">
            <a:xfrm>
              <a:off x="2829600" y="165600"/>
              <a:ext cx="332740" cy="33147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Group 138"/>
            <p:cNvGrpSpPr>
              <a:grpSpLocks noChangeAspect="1"/>
            </p:cNvGrpSpPr>
            <p:nvPr/>
          </p:nvGrpSpPr>
          <p:grpSpPr bwMode="auto">
            <a:xfrm>
              <a:off x="2895600" y="228600"/>
              <a:ext cx="219456" cy="219456"/>
              <a:chOff x="2895600" y="228600"/>
              <a:chExt cx="304800" cy="304800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>
                <a:off x="2896361" y="381201"/>
                <a:ext cx="30369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3048207" y="229211"/>
                <a:ext cx="0" cy="30397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7" name="Straight Connector 296"/>
          <p:cNvCxnSpPr>
            <a:endCxn id="288" idx="4"/>
          </p:cNvCxnSpPr>
          <p:nvPr/>
        </p:nvCxnSpPr>
        <p:spPr>
          <a:xfrm flipV="1">
            <a:off x="5732952" y="2093638"/>
            <a:ext cx="2029969" cy="2013712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5"/>
          <p:cNvGrpSpPr>
            <a:grpSpLocks/>
          </p:cNvGrpSpPr>
          <p:nvPr/>
        </p:nvGrpSpPr>
        <p:grpSpPr bwMode="auto">
          <a:xfrm>
            <a:off x="7586136" y="3780198"/>
            <a:ext cx="426721" cy="424687"/>
            <a:chOff x="2829600" y="165600"/>
            <a:chExt cx="332740" cy="331470"/>
          </a:xfrm>
        </p:grpSpPr>
        <p:sp>
          <p:nvSpPr>
            <p:cNvPr id="304" name="Oval 303"/>
            <p:cNvSpPr>
              <a:spLocks noChangeAspect="1"/>
            </p:cNvSpPr>
            <p:nvPr/>
          </p:nvSpPr>
          <p:spPr bwMode="auto">
            <a:xfrm>
              <a:off x="2829600" y="165600"/>
              <a:ext cx="332740" cy="33147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138"/>
            <p:cNvGrpSpPr>
              <a:grpSpLocks noChangeAspect="1"/>
            </p:cNvGrpSpPr>
            <p:nvPr/>
          </p:nvGrpSpPr>
          <p:grpSpPr bwMode="auto">
            <a:xfrm>
              <a:off x="2895600" y="228600"/>
              <a:ext cx="219456" cy="219456"/>
              <a:chOff x="2895600" y="228600"/>
              <a:chExt cx="304800" cy="304800"/>
            </a:xfrm>
          </p:grpSpPr>
          <p:cxnSp>
            <p:nvCxnSpPr>
              <p:cNvPr id="306" name="Straight Connector 305"/>
              <p:cNvCxnSpPr/>
              <p:nvPr/>
            </p:nvCxnSpPr>
            <p:spPr>
              <a:xfrm>
                <a:off x="2896361" y="381200"/>
                <a:ext cx="30369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3048207" y="229211"/>
                <a:ext cx="0" cy="30398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2" name="Straight Connector 311"/>
          <p:cNvCxnSpPr>
            <a:endCxn id="304" idx="0"/>
          </p:cNvCxnSpPr>
          <p:nvPr/>
        </p:nvCxnSpPr>
        <p:spPr>
          <a:xfrm>
            <a:off x="5732951" y="1766485"/>
            <a:ext cx="2066546" cy="2013713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endCxn id="304" idx="1"/>
          </p:cNvCxnSpPr>
          <p:nvPr/>
        </p:nvCxnSpPr>
        <p:spPr>
          <a:xfrm>
            <a:off x="5732952" y="2741847"/>
            <a:ext cx="1916177" cy="1101345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endCxn id="304" idx="2"/>
          </p:cNvCxnSpPr>
          <p:nvPr/>
        </p:nvCxnSpPr>
        <p:spPr>
          <a:xfrm>
            <a:off x="5732953" y="3619669"/>
            <a:ext cx="1853185" cy="373888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endCxn id="304" idx="3"/>
          </p:cNvCxnSpPr>
          <p:nvPr/>
        </p:nvCxnSpPr>
        <p:spPr>
          <a:xfrm flipV="1">
            <a:off x="5732952" y="4141894"/>
            <a:ext cx="1916177" cy="453136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V="1">
            <a:off x="7976280" y="1864021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V="1">
            <a:off x="7976280" y="4009813"/>
            <a:ext cx="975360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stCxn id="360" idx="0"/>
          </p:cNvCxnSpPr>
          <p:nvPr/>
        </p:nvCxnSpPr>
        <p:spPr>
          <a:xfrm>
            <a:off x="9634394" y="1851830"/>
            <a:ext cx="776225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9" name="TextBox 59"/>
          <p:cNvSpPr txBox="1">
            <a:spLocks noChangeArrowheads="1"/>
          </p:cNvSpPr>
          <p:nvPr/>
        </p:nvSpPr>
        <p:spPr bwMode="auto">
          <a:xfrm>
            <a:off x="9689257" y="1473880"/>
            <a:ext cx="692223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60" name="Isosceles Triangle 359"/>
          <p:cNvSpPr/>
          <p:nvPr/>
        </p:nvSpPr>
        <p:spPr>
          <a:xfrm rot="5400000">
            <a:off x="8951640" y="1510453"/>
            <a:ext cx="682752" cy="682752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5171" name="TextBox 360"/>
          <p:cNvSpPr txBox="1">
            <a:spLocks noChangeArrowheads="1"/>
          </p:cNvSpPr>
          <p:nvPr/>
        </p:nvSpPr>
        <p:spPr bwMode="auto">
          <a:xfrm>
            <a:off x="8951642" y="1607990"/>
            <a:ext cx="491861" cy="48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362" name="Straight Arrow Connector 361"/>
          <p:cNvCxnSpPr/>
          <p:nvPr/>
        </p:nvCxnSpPr>
        <p:spPr>
          <a:xfrm flipH="1">
            <a:off x="8951640" y="1412918"/>
            <a:ext cx="487680" cy="975360"/>
          </a:xfrm>
          <a:prstGeom prst="straightConnector1">
            <a:avLst/>
          </a:prstGeom>
          <a:ln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3" name="TextBox 59"/>
          <p:cNvSpPr txBox="1">
            <a:spLocks noChangeArrowheads="1"/>
          </p:cNvSpPr>
          <p:nvPr/>
        </p:nvSpPr>
        <p:spPr bwMode="auto">
          <a:xfrm>
            <a:off x="9683160" y="3619672"/>
            <a:ext cx="70023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1700" i="1" baseline="-25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74" name="TextBox 59"/>
          <p:cNvSpPr txBox="1">
            <a:spLocks noChangeArrowheads="1"/>
          </p:cNvSpPr>
          <p:nvPr/>
        </p:nvSpPr>
        <p:spPr bwMode="auto">
          <a:xfrm>
            <a:off x="2806869" y="1278808"/>
            <a:ext cx="68420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75" name="TextBox 59"/>
          <p:cNvSpPr txBox="1">
            <a:spLocks noChangeArrowheads="1"/>
          </p:cNvSpPr>
          <p:nvPr/>
        </p:nvSpPr>
        <p:spPr bwMode="auto">
          <a:xfrm>
            <a:off x="2806869" y="2156632"/>
            <a:ext cx="68420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76" name="TextBox 59"/>
          <p:cNvSpPr txBox="1">
            <a:spLocks noChangeArrowheads="1"/>
          </p:cNvSpPr>
          <p:nvPr/>
        </p:nvSpPr>
        <p:spPr bwMode="auto">
          <a:xfrm>
            <a:off x="2806869" y="3034456"/>
            <a:ext cx="68420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77" name="TextBox 59"/>
          <p:cNvSpPr txBox="1">
            <a:spLocks noChangeArrowheads="1"/>
          </p:cNvSpPr>
          <p:nvPr/>
        </p:nvSpPr>
        <p:spPr bwMode="auto">
          <a:xfrm>
            <a:off x="2806869" y="3912280"/>
            <a:ext cx="684208" cy="39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17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lang="en-GB" sz="17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sz="17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lang="en-US" sz="17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78" name="TextBox 41"/>
          <p:cNvSpPr txBox="1">
            <a:spLocks noChangeArrowheads="1"/>
          </p:cNvSpPr>
          <p:nvPr/>
        </p:nvSpPr>
        <p:spPr bwMode="auto">
          <a:xfrm>
            <a:off x="8854106" y="4497494"/>
            <a:ext cx="890995" cy="6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Master</a:t>
            </a:r>
          </a:p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Fader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379" name="Isosceles Triangle 378"/>
          <p:cNvSpPr/>
          <p:nvPr/>
        </p:nvSpPr>
        <p:spPr>
          <a:xfrm rot="5400000">
            <a:off x="8951640" y="3717205"/>
            <a:ext cx="682752" cy="682752"/>
          </a:xfrm>
          <a:prstGeom prst="triangl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5180" name="TextBox 379"/>
          <p:cNvSpPr txBox="1">
            <a:spLocks noChangeArrowheads="1"/>
          </p:cNvSpPr>
          <p:nvPr/>
        </p:nvSpPr>
        <p:spPr bwMode="auto">
          <a:xfrm>
            <a:off x="8951642" y="3814743"/>
            <a:ext cx="491861" cy="48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23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G</a:t>
            </a:r>
            <a:endParaRPr lang="en-US" sz="26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381" name="Straight Arrow Connector 380"/>
          <p:cNvCxnSpPr/>
          <p:nvPr/>
        </p:nvCxnSpPr>
        <p:spPr>
          <a:xfrm flipH="1">
            <a:off x="8951640" y="3619669"/>
            <a:ext cx="487680" cy="975360"/>
          </a:xfrm>
          <a:prstGeom prst="straightConnector1">
            <a:avLst/>
          </a:prstGeom>
          <a:ln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9632363" y="4082965"/>
            <a:ext cx="776225" cy="0"/>
          </a:xfrm>
          <a:prstGeom prst="line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Rectangle 382"/>
          <p:cNvSpPr/>
          <p:nvPr/>
        </p:nvSpPr>
        <p:spPr>
          <a:xfrm>
            <a:off x="8756568" y="1083733"/>
            <a:ext cx="877824" cy="4096512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7391064" y="1083733"/>
            <a:ext cx="975360" cy="4096512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n-US" sz="2600" dirty="0">
              <a:solidFill>
                <a:prstClr val="white"/>
              </a:solidFill>
            </a:endParaRPr>
          </a:p>
        </p:txBody>
      </p:sp>
      <p:sp>
        <p:nvSpPr>
          <p:cNvPr id="5185" name="TextBox 41"/>
          <p:cNvSpPr txBox="1">
            <a:spLocks noChangeArrowheads="1"/>
          </p:cNvSpPr>
          <p:nvPr/>
        </p:nvSpPr>
        <p:spPr bwMode="auto">
          <a:xfrm>
            <a:off x="7391066" y="4497494"/>
            <a:ext cx="1091371" cy="6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9" tIns="65020" rIns="130039" bIns="65020">
            <a:spAutoFit/>
          </a:bodyPr>
          <a:lstStyle/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Summing</a:t>
            </a:r>
          </a:p>
          <a:p>
            <a:pPr algn="l"/>
            <a:r>
              <a:rPr lang="en-GB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rPr>
              <a:t>amplifier</a:t>
            </a:r>
            <a:endParaRPr lang="en-US" sz="1700" dirty="0">
              <a:solidFill>
                <a:prstClr val="black"/>
              </a:solidFill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32" name="Title 13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083733"/>
          </a:xfrm>
        </p:spPr>
        <p:txBody>
          <a:bodyPr/>
          <a:lstStyle/>
          <a:p>
            <a:r>
              <a:rPr lang="en-US" sz="3400" dirty="0">
                <a:latin typeface="Arial" pitchFamily="34" charset="0"/>
                <a:ea typeface="Times New Roman"/>
                <a:cs typeface="Arial" pitchFamily="34" charset="0"/>
              </a:rPr>
              <a:t>Signal flow diagram and user interface for  simple mixing console with 4 channels and a master section.</a:t>
            </a:r>
            <a:endParaRPr lang="en-US" sz="3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231"/>
          <p:cNvGrpSpPr>
            <a:grpSpLocks noChangeAspect="1"/>
          </p:cNvGrpSpPr>
          <p:nvPr/>
        </p:nvGrpSpPr>
        <p:grpSpPr>
          <a:xfrm>
            <a:off x="3392085" y="5595281"/>
            <a:ext cx="6144768" cy="4120703"/>
            <a:chOff x="152400" y="3581400"/>
            <a:chExt cx="4800600" cy="3219299"/>
          </a:xfrm>
        </p:grpSpPr>
        <p:sp>
          <p:nvSpPr>
            <p:cNvPr id="141" name="TextBox 125"/>
            <p:cNvSpPr txBox="1">
              <a:spLocks noChangeArrowheads="1"/>
            </p:cNvSpPr>
            <p:nvPr/>
          </p:nvSpPr>
          <p:spPr bwMode="auto">
            <a:xfrm>
              <a:off x="332084" y="6172200"/>
              <a:ext cx="2587788" cy="276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GB" sz="17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rPr>
                <a:t>1                 2                 3               4</a:t>
              </a:r>
              <a:endParaRPr lang="en-US" sz="17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endParaRPr>
            </a:p>
          </p:txBody>
        </p:sp>
        <p:grpSp>
          <p:nvGrpSpPr>
            <p:cNvPr id="8" name="Group 189"/>
            <p:cNvGrpSpPr>
              <a:grpSpLocks/>
            </p:cNvGrpSpPr>
            <p:nvPr/>
          </p:nvGrpSpPr>
          <p:grpSpPr bwMode="auto">
            <a:xfrm>
              <a:off x="3546475" y="4049713"/>
              <a:ext cx="330200" cy="1736725"/>
              <a:chOff x="7467600" y="4648200"/>
              <a:chExt cx="274320" cy="1447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467600" y="4648200"/>
                <a:ext cx="274320" cy="144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7603442" y="4724957"/>
                <a:ext cx="0" cy="12188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Rectangle 144"/>
              <p:cNvSpPr/>
              <p:nvPr/>
            </p:nvSpPr>
            <p:spPr>
              <a:xfrm>
                <a:off x="7513760" y="5074335"/>
                <a:ext cx="182001" cy="463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6" name="Rectangle 191"/>
            <p:cNvSpPr>
              <a:spLocks noChangeArrowheads="1"/>
            </p:cNvSpPr>
            <p:nvPr/>
          </p:nvSpPr>
          <p:spPr bwMode="auto">
            <a:xfrm>
              <a:off x="3429000" y="5791200"/>
              <a:ext cx="685800" cy="456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GB" sz="1600" dirty="0">
                  <a:latin typeface="Calibri" pitchFamily="34" charset="0"/>
                  <a:ea typeface="+mn-ea"/>
                  <a:cs typeface="Arial" charset="0"/>
                </a:rPr>
                <a:t>Master </a:t>
              </a:r>
            </a:p>
            <a:p>
              <a:pPr algn="l"/>
              <a:r>
                <a:rPr lang="en-GB" sz="1600" dirty="0">
                  <a:latin typeface="Calibri" pitchFamily="34" charset="0"/>
                  <a:ea typeface="+mn-ea"/>
                  <a:cs typeface="Arial" charset="0"/>
                </a:rPr>
                <a:t>Fader</a:t>
              </a:r>
              <a:endParaRPr lang="en-US" sz="1600" dirty="0"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47" name="TextBox 216"/>
            <p:cNvSpPr txBox="1">
              <a:spLocks noChangeArrowheads="1"/>
            </p:cNvSpPr>
            <p:nvPr/>
          </p:nvSpPr>
          <p:spPr bwMode="auto">
            <a:xfrm>
              <a:off x="727076" y="6488113"/>
              <a:ext cx="1456729" cy="312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sz="20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rPr>
                <a:t>Channel Section</a:t>
              </a:r>
              <a:endParaRPr lang="en-US" sz="20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148" name="TextBox 217"/>
            <p:cNvSpPr txBox="1">
              <a:spLocks noChangeArrowheads="1"/>
            </p:cNvSpPr>
            <p:nvPr/>
          </p:nvSpPr>
          <p:spPr bwMode="auto">
            <a:xfrm>
              <a:off x="3200400" y="6477001"/>
              <a:ext cx="1372170" cy="312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GB" sz="20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rPr>
                <a:t>Master Section</a:t>
              </a:r>
              <a:endParaRPr lang="en-US" sz="2000" dirty="0">
                <a:solidFill>
                  <a:prstClr val="black"/>
                </a:solidFill>
                <a:latin typeface="Calibri" pitchFamily="34" charset="0"/>
                <a:ea typeface="+mn-ea"/>
                <a:cs typeface="Arial" charset="0"/>
              </a:endParaRPr>
            </a:p>
          </p:txBody>
        </p:sp>
        <p:grpSp>
          <p:nvGrpSpPr>
            <p:cNvPr id="9" name="Group 73"/>
            <p:cNvGrpSpPr>
              <a:grpSpLocks/>
            </p:cNvGrpSpPr>
            <p:nvPr/>
          </p:nvGrpSpPr>
          <p:grpSpPr bwMode="auto">
            <a:xfrm>
              <a:off x="498475" y="4278313"/>
              <a:ext cx="152400" cy="990600"/>
              <a:chOff x="3688080" y="762000"/>
              <a:chExt cx="274320" cy="123444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3688080" y="762000"/>
                <a:ext cx="274320" cy="12344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1" name="Straight Connector 150"/>
              <p:cNvCxnSpPr/>
              <p:nvPr/>
            </p:nvCxnSpPr>
            <p:spPr>
              <a:xfrm>
                <a:off x="3825240" y="898500"/>
                <a:ext cx="0" cy="10049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Rectangle 151"/>
              <p:cNvSpPr/>
              <p:nvPr/>
            </p:nvSpPr>
            <p:spPr>
              <a:xfrm>
                <a:off x="3733800" y="1127979"/>
                <a:ext cx="182880" cy="455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0"/>
            <p:cNvGrpSpPr>
              <a:grpSpLocks/>
            </p:cNvGrpSpPr>
            <p:nvPr/>
          </p:nvGrpSpPr>
          <p:grpSpPr bwMode="auto">
            <a:xfrm>
              <a:off x="346075" y="5354638"/>
              <a:ext cx="360363" cy="360362"/>
              <a:chOff x="4572000" y="2590800"/>
              <a:chExt cx="432054" cy="452628"/>
            </a:xfrm>
          </p:grpSpPr>
          <p:sp>
            <p:nvSpPr>
              <p:cNvPr id="154" name="Oval 153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26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5" name="Straight Connector 154"/>
              <p:cNvCxnSpPr>
                <a:endCxn id="154" idx="7"/>
              </p:cNvCxnSpPr>
              <p:nvPr/>
            </p:nvCxnSpPr>
            <p:spPr>
              <a:xfrm flipV="1">
                <a:off x="4800398" y="2656600"/>
                <a:ext cx="140846" cy="1635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2"/>
            <p:cNvGrpSpPr>
              <a:grpSpLocks/>
            </p:cNvGrpSpPr>
            <p:nvPr/>
          </p:nvGrpSpPr>
          <p:grpSpPr bwMode="auto">
            <a:xfrm>
              <a:off x="346075" y="5791200"/>
              <a:ext cx="434975" cy="323850"/>
              <a:chOff x="4572000" y="4233600"/>
              <a:chExt cx="435600" cy="324000"/>
            </a:xfrm>
          </p:grpSpPr>
          <p:sp>
            <p:nvSpPr>
              <p:cNvPr id="157" name="Rounded Rectangle 156"/>
              <p:cNvSpPr/>
              <p:nvPr/>
            </p:nvSpPr>
            <p:spPr>
              <a:xfrm>
                <a:off x="4583129" y="4233600"/>
                <a:ext cx="387907" cy="32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TextBox 104"/>
              <p:cNvSpPr txBox="1">
                <a:spLocks noChangeArrowheads="1"/>
              </p:cNvSpPr>
              <p:nvPr/>
            </p:nvSpPr>
            <p:spPr bwMode="auto">
              <a:xfrm>
                <a:off x="4572000" y="4236720"/>
                <a:ext cx="435600" cy="26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Arial" charset="0"/>
                  </a:rPr>
                  <a:t>Cut</a:t>
                </a:r>
                <a:endParaRPr lang="en-US" sz="16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12" name="Group 105"/>
            <p:cNvGrpSpPr>
              <a:grpSpLocks/>
            </p:cNvGrpSpPr>
            <p:nvPr/>
          </p:nvGrpSpPr>
          <p:grpSpPr bwMode="auto">
            <a:xfrm>
              <a:off x="1054100" y="5791200"/>
              <a:ext cx="434975" cy="323850"/>
              <a:chOff x="4572000" y="4233600"/>
              <a:chExt cx="435600" cy="324000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4583129" y="4233600"/>
                <a:ext cx="387907" cy="32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TextBox 107"/>
              <p:cNvSpPr txBox="1">
                <a:spLocks noChangeArrowheads="1"/>
              </p:cNvSpPr>
              <p:nvPr/>
            </p:nvSpPr>
            <p:spPr bwMode="auto">
              <a:xfrm>
                <a:off x="4572000" y="4236720"/>
                <a:ext cx="435600" cy="26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Arial" charset="0"/>
                  </a:rPr>
                  <a:t>Cut</a:t>
                </a:r>
                <a:endParaRPr lang="en-US" sz="16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13" name="Group 110"/>
            <p:cNvGrpSpPr>
              <a:grpSpLocks/>
            </p:cNvGrpSpPr>
            <p:nvPr/>
          </p:nvGrpSpPr>
          <p:grpSpPr bwMode="auto">
            <a:xfrm>
              <a:off x="1793875" y="5810250"/>
              <a:ext cx="434975" cy="323850"/>
              <a:chOff x="4572000" y="4233600"/>
              <a:chExt cx="435600" cy="324000"/>
            </a:xfrm>
          </p:grpSpPr>
          <p:sp>
            <p:nvSpPr>
              <p:cNvPr id="163" name="Rounded Rectangle 162"/>
              <p:cNvSpPr/>
              <p:nvPr/>
            </p:nvSpPr>
            <p:spPr>
              <a:xfrm>
                <a:off x="4583129" y="4233600"/>
                <a:ext cx="387907" cy="32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TextBox 113"/>
              <p:cNvSpPr txBox="1">
                <a:spLocks noChangeArrowheads="1"/>
              </p:cNvSpPr>
              <p:nvPr/>
            </p:nvSpPr>
            <p:spPr bwMode="auto">
              <a:xfrm>
                <a:off x="4572000" y="4236720"/>
                <a:ext cx="435600" cy="26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Arial" charset="0"/>
                  </a:rPr>
                  <a:t>Cut</a:t>
                </a:r>
                <a:endParaRPr lang="en-US" sz="16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14" name="Group 117"/>
            <p:cNvGrpSpPr>
              <a:grpSpLocks/>
            </p:cNvGrpSpPr>
            <p:nvPr/>
          </p:nvGrpSpPr>
          <p:grpSpPr bwMode="auto">
            <a:xfrm>
              <a:off x="2479675" y="5810250"/>
              <a:ext cx="434975" cy="323850"/>
              <a:chOff x="4572000" y="4233600"/>
              <a:chExt cx="435600" cy="324000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4583129" y="4233600"/>
                <a:ext cx="387907" cy="32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TextBox 128"/>
              <p:cNvSpPr txBox="1">
                <a:spLocks noChangeArrowheads="1"/>
              </p:cNvSpPr>
              <p:nvPr/>
            </p:nvSpPr>
            <p:spPr bwMode="auto">
              <a:xfrm>
                <a:off x="4572000" y="4236720"/>
                <a:ext cx="435600" cy="26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GB" sz="1600" dirty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Arial" charset="0"/>
                  </a:rPr>
                  <a:t>Cut</a:t>
                </a:r>
                <a:endParaRPr lang="en-US" sz="16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168" name="Oval 167"/>
            <p:cNvSpPr/>
            <p:nvPr/>
          </p:nvSpPr>
          <p:spPr>
            <a:xfrm>
              <a:off x="292100" y="4049713"/>
              <a:ext cx="150813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996950" y="4049713"/>
              <a:ext cx="150813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700213" y="4049713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2405063" y="4049713"/>
              <a:ext cx="150812" cy="152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52400" y="3592513"/>
              <a:ext cx="2879725" cy="2895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873125" y="3592513"/>
              <a:ext cx="6350" cy="2895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endCxn id="172" idx="2"/>
            </p:cNvCxnSpPr>
            <p:nvPr/>
          </p:nvCxnSpPr>
          <p:spPr>
            <a:xfrm>
              <a:off x="1592263" y="3592513"/>
              <a:ext cx="0" cy="2895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2327275" y="3592513"/>
              <a:ext cx="0" cy="2895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93"/>
            <p:cNvGrpSpPr>
              <a:grpSpLocks/>
            </p:cNvGrpSpPr>
            <p:nvPr/>
          </p:nvGrpSpPr>
          <p:grpSpPr bwMode="auto">
            <a:xfrm>
              <a:off x="498475" y="3668713"/>
              <a:ext cx="271463" cy="269875"/>
              <a:chOff x="4572000" y="2590800"/>
              <a:chExt cx="432054" cy="452628"/>
            </a:xfrm>
          </p:grpSpPr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52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8" name="Straight Connector 177"/>
              <p:cNvCxnSpPr>
                <a:endCxn id="177" idx="7"/>
              </p:cNvCxnSpPr>
              <p:nvPr/>
            </p:nvCxnSpPr>
            <p:spPr>
              <a:xfrm flipV="1">
                <a:off x="4799396" y="2657362"/>
                <a:ext cx="141491" cy="162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73"/>
            <p:cNvGrpSpPr>
              <a:grpSpLocks/>
            </p:cNvGrpSpPr>
            <p:nvPr/>
          </p:nvGrpSpPr>
          <p:grpSpPr bwMode="auto">
            <a:xfrm>
              <a:off x="1184275" y="4278313"/>
              <a:ext cx="152400" cy="990600"/>
              <a:chOff x="3688080" y="762000"/>
              <a:chExt cx="274320" cy="123444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3688080" y="762000"/>
                <a:ext cx="274320" cy="12344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3825240" y="898500"/>
                <a:ext cx="0" cy="10049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angle 181"/>
              <p:cNvSpPr/>
              <p:nvPr/>
            </p:nvSpPr>
            <p:spPr>
              <a:xfrm>
                <a:off x="3733800" y="1127979"/>
                <a:ext cx="182880" cy="455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73"/>
            <p:cNvGrpSpPr>
              <a:grpSpLocks/>
            </p:cNvGrpSpPr>
            <p:nvPr/>
          </p:nvGrpSpPr>
          <p:grpSpPr bwMode="auto">
            <a:xfrm>
              <a:off x="1870075" y="4278313"/>
              <a:ext cx="152400" cy="990600"/>
              <a:chOff x="3688080" y="762000"/>
              <a:chExt cx="274320" cy="1234440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688080" y="762000"/>
                <a:ext cx="274320" cy="12344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3825240" y="898500"/>
                <a:ext cx="0" cy="10049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tangle 185"/>
              <p:cNvSpPr/>
              <p:nvPr/>
            </p:nvSpPr>
            <p:spPr>
              <a:xfrm>
                <a:off x="3733800" y="1127979"/>
                <a:ext cx="182880" cy="455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73"/>
            <p:cNvGrpSpPr>
              <a:grpSpLocks/>
            </p:cNvGrpSpPr>
            <p:nvPr/>
          </p:nvGrpSpPr>
          <p:grpSpPr bwMode="auto">
            <a:xfrm>
              <a:off x="2632075" y="4278313"/>
              <a:ext cx="152400" cy="990600"/>
              <a:chOff x="3688080" y="762000"/>
              <a:chExt cx="274320" cy="1234440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3688080" y="762000"/>
                <a:ext cx="274320" cy="12344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3825240" y="898500"/>
                <a:ext cx="0" cy="10049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Rectangle 191"/>
              <p:cNvSpPr/>
              <p:nvPr/>
            </p:nvSpPr>
            <p:spPr>
              <a:xfrm>
                <a:off x="3733800" y="1127979"/>
                <a:ext cx="182880" cy="455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93"/>
            <p:cNvGrpSpPr>
              <a:grpSpLocks/>
            </p:cNvGrpSpPr>
            <p:nvPr/>
          </p:nvGrpSpPr>
          <p:grpSpPr bwMode="auto">
            <a:xfrm>
              <a:off x="1260475" y="3668713"/>
              <a:ext cx="271463" cy="269875"/>
              <a:chOff x="4572000" y="2590800"/>
              <a:chExt cx="432054" cy="452628"/>
            </a:xfrm>
          </p:grpSpPr>
          <p:sp>
            <p:nvSpPr>
              <p:cNvPr id="194" name="Oval 193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52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5" name="Straight Connector 194"/>
              <p:cNvCxnSpPr>
                <a:endCxn id="194" idx="7"/>
              </p:cNvCxnSpPr>
              <p:nvPr/>
            </p:nvCxnSpPr>
            <p:spPr>
              <a:xfrm flipV="1">
                <a:off x="4799396" y="2657362"/>
                <a:ext cx="141491" cy="162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93"/>
            <p:cNvGrpSpPr>
              <a:grpSpLocks/>
            </p:cNvGrpSpPr>
            <p:nvPr/>
          </p:nvGrpSpPr>
          <p:grpSpPr bwMode="auto">
            <a:xfrm>
              <a:off x="1946275" y="3668713"/>
              <a:ext cx="271463" cy="269875"/>
              <a:chOff x="4572000" y="2590800"/>
              <a:chExt cx="432054" cy="452628"/>
            </a:xfrm>
          </p:grpSpPr>
          <p:sp>
            <p:nvSpPr>
              <p:cNvPr id="197" name="Oval 196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52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8" name="Straight Connector 197"/>
              <p:cNvCxnSpPr>
                <a:endCxn id="197" idx="7"/>
              </p:cNvCxnSpPr>
              <p:nvPr/>
            </p:nvCxnSpPr>
            <p:spPr>
              <a:xfrm flipV="1">
                <a:off x="4799396" y="2657362"/>
                <a:ext cx="141491" cy="162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3"/>
            <p:cNvGrpSpPr>
              <a:grpSpLocks/>
            </p:cNvGrpSpPr>
            <p:nvPr/>
          </p:nvGrpSpPr>
          <p:grpSpPr bwMode="auto">
            <a:xfrm>
              <a:off x="2667000" y="3668713"/>
              <a:ext cx="269875" cy="269875"/>
              <a:chOff x="4572000" y="2590800"/>
              <a:chExt cx="432054" cy="452628"/>
            </a:xfrm>
          </p:grpSpPr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52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1" name="Straight Connector 200"/>
              <p:cNvCxnSpPr>
                <a:endCxn id="200" idx="7"/>
              </p:cNvCxnSpPr>
              <p:nvPr/>
            </p:nvCxnSpPr>
            <p:spPr>
              <a:xfrm flipV="1">
                <a:off x="4800734" y="2657362"/>
                <a:ext cx="139783" cy="1624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90"/>
            <p:cNvGrpSpPr>
              <a:grpSpLocks/>
            </p:cNvGrpSpPr>
            <p:nvPr/>
          </p:nvGrpSpPr>
          <p:grpSpPr bwMode="auto">
            <a:xfrm>
              <a:off x="1108075" y="5334000"/>
              <a:ext cx="360363" cy="360363"/>
              <a:chOff x="4572000" y="2590800"/>
              <a:chExt cx="432054" cy="452628"/>
            </a:xfrm>
          </p:grpSpPr>
          <p:sp>
            <p:nvSpPr>
              <p:cNvPr id="203" name="Oval 202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26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" name="Straight Connector 203"/>
              <p:cNvCxnSpPr>
                <a:endCxn id="203" idx="7"/>
              </p:cNvCxnSpPr>
              <p:nvPr/>
            </p:nvCxnSpPr>
            <p:spPr>
              <a:xfrm flipV="1">
                <a:off x="4800398" y="2656601"/>
                <a:ext cx="140846" cy="16350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0"/>
            <p:cNvGrpSpPr>
              <a:grpSpLocks/>
            </p:cNvGrpSpPr>
            <p:nvPr/>
          </p:nvGrpSpPr>
          <p:grpSpPr bwMode="auto">
            <a:xfrm>
              <a:off x="1870075" y="5334000"/>
              <a:ext cx="360363" cy="360363"/>
              <a:chOff x="4572000" y="2590800"/>
              <a:chExt cx="432054" cy="452628"/>
            </a:xfrm>
          </p:grpSpPr>
          <p:sp>
            <p:nvSpPr>
              <p:cNvPr id="208" name="Oval 207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26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9" name="Straight Connector 208"/>
              <p:cNvCxnSpPr>
                <a:endCxn id="208" idx="7"/>
              </p:cNvCxnSpPr>
              <p:nvPr/>
            </p:nvCxnSpPr>
            <p:spPr>
              <a:xfrm flipV="1">
                <a:off x="4800398" y="2656601"/>
                <a:ext cx="140846" cy="16350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0"/>
            <p:cNvGrpSpPr>
              <a:grpSpLocks/>
            </p:cNvGrpSpPr>
            <p:nvPr/>
          </p:nvGrpSpPr>
          <p:grpSpPr bwMode="auto">
            <a:xfrm>
              <a:off x="2555875" y="5334000"/>
              <a:ext cx="360363" cy="360363"/>
              <a:chOff x="4572000" y="2590800"/>
              <a:chExt cx="432054" cy="452628"/>
            </a:xfrm>
          </p:grpSpPr>
          <p:sp>
            <p:nvSpPr>
              <p:cNvPr id="211" name="Oval 210"/>
              <p:cNvSpPr>
                <a:spLocks noChangeAspect="1"/>
              </p:cNvSpPr>
              <p:nvPr/>
            </p:nvSpPr>
            <p:spPr>
              <a:xfrm>
                <a:off x="4572000" y="2590800"/>
                <a:ext cx="432054" cy="4526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2" name="Straight Connector 211"/>
              <p:cNvCxnSpPr>
                <a:endCxn id="211" idx="7"/>
              </p:cNvCxnSpPr>
              <p:nvPr/>
            </p:nvCxnSpPr>
            <p:spPr>
              <a:xfrm flipV="1">
                <a:off x="4800398" y="2656601"/>
                <a:ext cx="140846" cy="16350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Rectangle 212"/>
            <p:cNvSpPr/>
            <p:nvPr/>
          </p:nvSpPr>
          <p:spPr>
            <a:xfrm>
              <a:off x="4267200" y="5053013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7200" y="5170488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267200" y="5286375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267200" y="5403850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267200" y="5521325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267200" y="5638800"/>
              <a:ext cx="304800" cy="76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67200" y="4583113"/>
              <a:ext cx="304800" cy="76200"/>
            </a:xfrm>
            <a:prstGeom prst="rect">
              <a:avLst/>
            </a:prstGeom>
            <a:solidFill>
              <a:srgbClr val="EBE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267200" y="4700588"/>
              <a:ext cx="304800" cy="76200"/>
            </a:xfrm>
            <a:prstGeom prst="rect">
              <a:avLst/>
            </a:prstGeom>
            <a:solidFill>
              <a:srgbClr val="EBE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67200" y="4818063"/>
              <a:ext cx="304800" cy="76200"/>
            </a:xfrm>
            <a:prstGeom prst="rect">
              <a:avLst/>
            </a:prstGeom>
            <a:solidFill>
              <a:srgbClr val="EBE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267200" y="4935538"/>
              <a:ext cx="304800" cy="76200"/>
            </a:xfrm>
            <a:prstGeom prst="rect">
              <a:avLst/>
            </a:prstGeom>
            <a:solidFill>
              <a:srgbClr val="EBE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267200" y="4114800"/>
              <a:ext cx="304800" cy="76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267200" y="4232275"/>
              <a:ext cx="304800" cy="76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267200" y="4349750"/>
              <a:ext cx="304800" cy="76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267200" y="4467225"/>
              <a:ext cx="304800" cy="762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191000" y="4038600"/>
              <a:ext cx="4572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048000" y="3581400"/>
              <a:ext cx="1905000" cy="2895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31" name="Rectangle 191"/>
            <p:cNvSpPr>
              <a:spLocks noChangeArrowheads="1"/>
            </p:cNvSpPr>
            <p:nvPr/>
          </p:nvSpPr>
          <p:spPr bwMode="auto">
            <a:xfrm>
              <a:off x="4191000" y="5791201"/>
              <a:ext cx="685800" cy="264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GB" sz="1600" dirty="0">
                  <a:latin typeface="Calibri" pitchFamily="34" charset="0"/>
                  <a:ea typeface="+mn-ea"/>
                  <a:cs typeface="Arial" charset="0"/>
                </a:rPr>
                <a:t>Meter</a:t>
              </a:r>
              <a:endParaRPr lang="en-US" sz="1600" dirty="0"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at top">
  <a:themeElements>
    <a:clrScheme name="Title at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t top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at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at top no logo">
  <a:themeElements>
    <a:clrScheme name="Title at top no log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t top no logo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at top no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s 2col">
  <a:themeElements>
    <a:clrScheme name="Title &amp; Bullets 2co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2col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2co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&amp; Bullets no logo">
  <a:themeElements>
    <a:clrScheme name="Title &amp; Bullets no log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no logo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no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1821</Words>
  <Characters>0</Characters>
  <Application>Microsoft Office PowerPoint</Application>
  <PresentationFormat>Custom</PresentationFormat>
  <Lines>0</Lines>
  <Paragraphs>423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Gill Sans</vt:lpstr>
      <vt:lpstr>Lucida Grande</vt:lpstr>
      <vt:lpstr>Symbol</vt:lpstr>
      <vt:lpstr>Times New Roman</vt:lpstr>
      <vt:lpstr>Wingdings</vt:lpstr>
      <vt:lpstr>Title &amp; Subtitle</vt:lpstr>
      <vt:lpstr>Title &amp; Bullets</vt:lpstr>
      <vt:lpstr>Title at top</vt:lpstr>
      <vt:lpstr>Title at top no logo</vt:lpstr>
      <vt:lpstr>Title &amp; Bullets 2col</vt:lpstr>
      <vt:lpstr>Title &amp; Bullets no logo</vt:lpstr>
      <vt:lpstr>Default Design</vt:lpstr>
      <vt:lpstr>Office Theme</vt:lpstr>
      <vt:lpstr>Mixing Consoles</vt:lpstr>
      <vt:lpstr>PowerPoint Presentation</vt:lpstr>
      <vt:lpstr>Mixing console overview</vt:lpstr>
      <vt:lpstr>PowerPoint Presentation</vt:lpstr>
      <vt:lpstr>Two main sections</vt:lpstr>
      <vt:lpstr>PowerPoint Presentation</vt:lpstr>
      <vt:lpstr>A simple channel strip having only a cut control, a panning knob and a level fader, and corresponding signal flow diagram.</vt:lpstr>
      <vt:lpstr>Channel strip and associated block diagram, with additional controls</vt:lpstr>
      <vt:lpstr>Signal flow diagram and user interface for  simple mixing console with 4 channels and a master section.</vt:lpstr>
      <vt:lpstr>About our simple console</vt:lpstr>
      <vt:lpstr>Busses</vt:lpstr>
      <vt:lpstr>On-board processors</vt:lpstr>
      <vt:lpstr>Insert points</vt:lpstr>
      <vt:lpstr>Auxiliary sends</vt:lpstr>
      <vt:lpstr>FX returns</vt:lpstr>
      <vt:lpstr>Control groups</vt:lpstr>
      <vt:lpstr>Audio groups</vt:lpstr>
      <vt:lpstr>Terminology: effects and processors</vt:lpstr>
      <vt:lpstr>Effects and processors</vt:lpstr>
      <vt:lpstr>DAWs, software mixers and sequencers</vt:lpstr>
      <vt:lpstr>DAW – Digital Audio Workstation</vt:lpstr>
      <vt:lpstr>Screenshot of Audacity, a popular open source DAW</vt:lpstr>
      <vt:lpstr>Computer DAW Functionality</vt:lpstr>
      <vt:lpstr>MIDI</vt:lpstr>
      <vt:lpstr>MIDI</vt:lpstr>
      <vt:lpstr>Sequencers</vt:lpstr>
      <vt:lpstr>Sequencers</vt:lpstr>
      <vt:lpstr>Sequencers</vt:lpstr>
      <vt:lpstr>Tracks and mixer strips</vt:lpstr>
      <vt:lpstr>Tracks and mixer strips</vt:lpstr>
      <vt:lpstr>Tracks</vt:lpstr>
      <vt:lpstr>Mixer strips</vt:lpstr>
      <vt:lpstr>Mixer strips</vt:lpstr>
      <vt:lpstr>Mixer strips</vt:lpstr>
      <vt:lpstr>Control grouping</vt:lpstr>
      <vt:lpstr>Audio grouping</vt:lpstr>
      <vt:lpstr>Sends and effects</vt:lpstr>
      <vt:lpstr>Recommended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Mixing Consoles</dc:title>
  <dc:creator>Josh Reiss</dc:creator>
  <cp:lastModifiedBy>Josh Reiss</cp:lastModifiedBy>
  <cp:revision>20</cp:revision>
  <dcterms:modified xsi:type="dcterms:W3CDTF">2023-06-23T15:09:07Z</dcterms:modified>
</cp:coreProperties>
</file>